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57" r:id="rId5"/>
    <p:sldId id="258" r:id="rId6"/>
    <p:sldId id="259" r:id="rId7"/>
    <p:sldId id="332" r:id="rId8"/>
    <p:sldId id="260" r:id="rId9"/>
    <p:sldId id="261" r:id="rId10"/>
    <p:sldId id="262" r:id="rId11"/>
    <p:sldId id="292" r:id="rId12"/>
    <p:sldId id="264" r:id="rId13"/>
    <p:sldId id="299" r:id="rId14"/>
    <p:sldId id="300" r:id="rId15"/>
    <p:sldId id="265" r:id="rId16"/>
    <p:sldId id="293" r:id="rId17"/>
    <p:sldId id="294" r:id="rId18"/>
    <p:sldId id="328" r:id="rId19"/>
    <p:sldId id="329" r:id="rId20"/>
    <p:sldId id="330" r:id="rId21"/>
    <p:sldId id="331" r:id="rId22"/>
    <p:sldId id="295" r:id="rId23"/>
    <p:sldId id="266" r:id="rId24"/>
    <p:sldId id="267" r:id="rId25"/>
    <p:sldId id="268" r:id="rId26"/>
    <p:sldId id="296" r:id="rId27"/>
    <p:sldId id="297" r:id="rId28"/>
    <p:sldId id="269" r:id="rId29"/>
    <p:sldId id="322" r:id="rId30"/>
    <p:sldId id="272" r:id="rId31"/>
    <p:sldId id="273" r:id="rId32"/>
    <p:sldId id="274" r:id="rId33"/>
    <p:sldId id="275" r:id="rId34"/>
    <p:sldId id="276" r:id="rId35"/>
    <p:sldId id="278" r:id="rId36"/>
    <p:sldId id="279" r:id="rId37"/>
    <p:sldId id="281" r:id="rId38"/>
    <p:sldId id="280" r:id="rId39"/>
    <p:sldId id="282" r:id="rId40"/>
    <p:sldId id="320" r:id="rId41"/>
    <p:sldId id="284" r:id="rId42"/>
    <p:sldId id="327" r:id="rId43"/>
    <p:sldId id="263" r:id="rId44"/>
    <p:sldId id="305" r:id="rId45"/>
    <p:sldId id="291" r:id="rId46"/>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29C53D-7E80-5DB2-E697-384A633B149C}" name="Roberts, Jennifer  (Jenny)" initials="JR" userId="S::Jennifer.Roberts@fssa.IN.gov::49b6e53b-928c-413f-872d-db93d2b7e8ad" providerId="AD"/>
  <p188:author id="{EB232D5F-37EB-0C8F-73B8-F4AFD94EDD81}" name="Killian, Elizabeth C" initials="EK" userId="S::Elizabeth.Killian@fssa.IN.gov::8b4b380d-d8e3-4b9b-a33b-a46a8d7b0aa7" providerId="AD"/>
  <p188:author id="{0D49B96A-3157-5AAE-111C-9E3A6CAD8F78}" name="Snyder, Samantha A" initials="SS" userId="S::Samantha.Snyder@fssa.IN.gov::bce09414-62c5-459d-b1f9-6bf2e9a7fedb" providerId="AD"/>
  <p188:author id="{818FF76D-F85B-F474-1FAF-089C1928D12E}" name="Amy Brintzinghoffer" initials="AB" userId="S::amy.brintzinghoffer@acentra.com::ece907bf-9804-4733-9890-29592e398df5" providerId="AD"/>
  <p188:author id="{C2BE9F9F-AB51-A48D-CDD0-494CE47D1F76}" name="Coffee, Jocelyn" initials="JC" userId="S::Jocelyn.Coffee@fssa.IN.gov::3ea00ae4-82d7-406c-ab0d-daacb5cb7de8" providerId="AD"/>
  <p188:author id="{2B233DBA-2722-6E27-3DF3-F27822F6EEDB}" name="Whitley, Sarah" initials="SW" userId="S::Sarah.Whitley@fssa.IN.gov::3863cde0-ef83-4351-8def-67e34eb78bc8" providerId="AD"/>
  <p188:author id="{E15E77CD-4CFE-53FB-B160-A28C43FC1C1E}" name="Etter, Katrina" initials="EK" userId="S::katrina.etter@fssa.in.gov::66805a6e-b97a-45ab-9b0d-716d311325ac" providerId="AD"/>
  <p188:author id="{336040EE-B2B1-8650-441E-11C464208B61}" name="Pryor, Renee" initials="PR" userId="S::renee.pryor@fssa.in.gov::0facbd52-cd72-40c0-adba-8af01abb2c6a" providerId="AD"/>
  <p188:author id="{C3A4C6F4-69DC-B7D1-24B7-D19967240338}" name="Rhoad, Trevor" initials="TR" userId="S::Trevor.Rhoad@fssa.IN.gov::8bbef717-e89f-4fce-8706-f68150a1bfde" providerId="AD"/>
  <p188:author id="{6D6BFEFA-7182-F366-EBD2-A520D1EFDDAD}" name="Wendy M. Sprigler" initials="WMS" userId="S::wendy.sprigler@acentra.com::7bf4dd15-46e5-4c6a-a696-3bbf85d936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M. Sprigler" userId="7bf4dd15-46e5-4c6a-a696-3bbf85d936a4" providerId="ADAL" clId="{A7A0D172-E414-44D7-BCB1-64F83E5D8B2C}"/>
    <pc:docChg chg="modSld">
      <pc:chgData name="Wendy M. Sprigler" userId="7bf4dd15-46e5-4c6a-a696-3bbf85d936a4" providerId="ADAL" clId="{A7A0D172-E414-44D7-BCB1-64F83E5D8B2C}" dt="2024-09-20T14:35:11.338" v="0"/>
      <pc:docMkLst>
        <pc:docMk/>
      </pc:docMkLst>
      <pc:sldChg chg="modSp mod">
        <pc:chgData name="Wendy M. Sprigler" userId="7bf4dd15-46e5-4c6a-a696-3bbf85d936a4" providerId="ADAL" clId="{A7A0D172-E414-44D7-BCB1-64F83E5D8B2C}" dt="2024-09-20T14:35:11.338" v="0"/>
        <pc:sldMkLst>
          <pc:docMk/>
          <pc:sldMk cId="3449103420" sldId="267"/>
        </pc:sldMkLst>
        <pc:spChg chg="mod">
          <ac:chgData name="Wendy M. Sprigler" userId="7bf4dd15-46e5-4c6a-a696-3bbf85d936a4" providerId="ADAL" clId="{A7A0D172-E414-44D7-BCB1-64F83E5D8B2C}" dt="2024-09-20T14:35:11.338" v="0"/>
          <ac:spMkLst>
            <pc:docMk/>
            <pc:sldMk cId="3449103420" sldId="267"/>
            <ac:spMk id="2" creationId="{8943F635-F0FA-AD90-CD73-A2CCFD59100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74BC0-2F1C-4F97-A78D-A7E40D14A344}"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A98F4-3595-4589-B0C3-E35F958C75EA}" type="slidenum">
              <a:rPr lang="en-US" smtClean="0"/>
              <a:t>‹#›</a:t>
            </a:fld>
            <a:endParaRPr lang="en-US"/>
          </a:p>
        </p:txBody>
      </p:sp>
    </p:spTree>
    <p:extLst>
      <p:ext uri="{BB962C8B-B14F-4D97-AF65-F5344CB8AC3E}">
        <p14:creationId xmlns:p14="http://schemas.microsoft.com/office/powerpoint/2010/main" val="173918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5A98F4-3595-4589-B0C3-E35F958C75EA}" type="slidenum">
              <a:rPr lang="en-US" smtClean="0"/>
              <a:t>6</a:t>
            </a:fld>
            <a:endParaRPr lang="en-US"/>
          </a:p>
        </p:txBody>
      </p:sp>
    </p:spTree>
    <p:extLst>
      <p:ext uri="{BB962C8B-B14F-4D97-AF65-F5344CB8AC3E}">
        <p14:creationId xmlns:p14="http://schemas.microsoft.com/office/powerpoint/2010/main" val="1267400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5A98F4-3595-4589-B0C3-E35F958C75EA}" type="slidenum">
              <a:rPr lang="en-US" smtClean="0"/>
              <a:t>32</a:t>
            </a:fld>
            <a:endParaRPr lang="en-US"/>
          </a:p>
        </p:txBody>
      </p:sp>
    </p:spTree>
    <p:extLst>
      <p:ext uri="{BB962C8B-B14F-4D97-AF65-F5344CB8AC3E}">
        <p14:creationId xmlns:p14="http://schemas.microsoft.com/office/powerpoint/2010/main" val="3458626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5A98F4-3595-4589-B0C3-E35F958C75EA}" type="slidenum">
              <a:rPr lang="en-US" smtClean="0"/>
              <a:t>33</a:t>
            </a:fld>
            <a:endParaRPr lang="en-US"/>
          </a:p>
        </p:txBody>
      </p:sp>
    </p:spTree>
    <p:extLst>
      <p:ext uri="{BB962C8B-B14F-4D97-AF65-F5344CB8AC3E}">
        <p14:creationId xmlns:p14="http://schemas.microsoft.com/office/powerpoint/2010/main" val="423726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5A98F4-3595-4589-B0C3-E35F958C75EA}" type="slidenum">
              <a:rPr lang="en-US" smtClean="0"/>
              <a:t>34</a:t>
            </a:fld>
            <a:endParaRPr lang="en-US"/>
          </a:p>
        </p:txBody>
      </p:sp>
    </p:spTree>
    <p:extLst>
      <p:ext uri="{BB962C8B-B14F-4D97-AF65-F5344CB8AC3E}">
        <p14:creationId xmlns:p14="http://schemas.microsoft.com/office/powerpoint/2010/main" val="4150687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A98F4-3595-4589-B0C3-E35F958C75EA}" type="slidenum">
              <a:rPr lang="en-US" smtClean="0"/>
              <a:t>37</a:t>
            </a:fld>
            <a:endParaRPr lang="en-US"/>
          </a:p>
        </p:txBody>
      </p:sp>
    </p:spTree>
    <p:extLst>
      <p:ext uri="{BB962C8B-B14F-4D97-AF65-F5344CB8AC3E}">
        <p14:creationId xmlns:p14="http://schemas.microsoft.com/office/powerpoint/2010/main" val="184591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0C6DF7-692E-464A-B5A0-810B58ACEC6B}" type="slidenum">
              <a:rPr lang="en-US" smtClean="0"/>
              <a:t>40</a:t>
            </a:fld>
            <a:endParaRPr lang="en-US"/>
          </a:p>
        </p:txBody>
      </p:sp>
    </p:spTree>
    <p:extLst>
      <p:ext uri="{BB962C8B-B14F-4D97-AF65-F5344CB8AC3E}">
        <p14:creationId xmlns:p14="http://schemas.microsoft.com/office/powerpoint/2010/main" val="1830867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A98F4-3595-4589-B0C3-E35F958C75EA}" type="slidenum">
              <a:rPr lang="en-US" smtClean="0"/>
              <a:t>41</a:t>
            </a:fld>
            <a:endParaRPr lang="en-US"/>
          </a:p>
        </p:txBody>
      </p:sp>
    </p:spTree>
    <p:extLst>
      <p:ext uri="{BB962C8B-B14F-4D97-AF65-F5344CB8AC3E}">
        <p14:creationId xmlns:p14="http://schemas.microsoft.com/office/powerpoint/2010/main" val="3311872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A98F4-3595-4589-B0C3-E35F958C75EA}" type="slidenum">
              <a:rPr lang="en-US" smtClean="0"/>
              <a:t>8</a:t>
            </a:fld>
            <a:endParaRPr lang="en-US"/>
          </a:p>
        </p:txBody>
      </p:sp>
    </p:spTree>
    <p:extLst>
      <p:ext uri="{BB962C8B-B14F-4D97-AF65-F5344CB8AC3E}">
        <p14:creationId xmlns:p14="http://schemas.microsoft.com/office/powerpoint/2010/main" val="175798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A98F4-3595-4589-B0C3-E35F958C75EA}" type="slidenum">
              <a:rPr lang="en-US" smtClean="0"/>
              <a:t>12</a:t>
            </a:fld>
            <a:endParaRPr lang="en-US"/>
          </a:p>
        </p:txBody>
      </p:sp>
    </p:spTree>
    <p:extLst>
      <p:ext uri="{BB962C8B-B14F-4D97-AF65-F5344CB8AC3E}">
        <p14:creationId xmlns:p14="http://schemas.microsoft.com/office/powerpoint/2010/main" val="129897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0C6DF7-692E-464A-B5A0-810B58ACEC6B}" type="slidenum">
              <a:rPr lang="en-US" smtClean="0"/>
              <a:t>17</a:t>
            </a:fld>
            <a:endParaRPr lang="en-US"/>
          </a:p>
        </p:txBody>
      </p:sp>
    </p:spTree>
    <p:extLst>
      <p:ext uri="{BB962C8B-B14F-4D97-AF65-F5344CB8AC3E}">
        <p14:creationId xmlns:p14="http://schemas.microsoft.com/office/powerpoint/2010/main" val="283027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A98F4-3595-4589-B0C3-E35F958C75EA}" type="slidenum">
              <a:rPr lang="en-US" smtClean="0"/>
              <a:t>19</a:t>
            </a:fld>
            <a:endParaRPr lang="en-US"/>
          </a:p>
        </p:txBody>
      </p:sp>
    </p:spTree>
    <p:extLst>
      <p:ext uri="{BB962C8B-B14F-4D97-AF65-F5344CB8AC3E}">
        <p14:creationId xmlns:p14="http://schemas.microsoft.com/office/powerpoint/2010/main" val="3962396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5A98F4-3595-4589-B0C3-E35F958C75EA}" type="slidenum">
              <a:rPr lang="en-US" smtClean="0"/>
              <a:t>21</a:t>
            </a:fld>
            <a:endParaRPr lang="en-US"/>
          </a:p>
        </p:txBody>
      </p:sp>
    </p:spTree>
    <p:extLst>
      <p:ext uri="{BB962C8B-B14F-4D97-AF65-F5344CB8AC3E}">
        <p14:creationId xmlns:p14="http://schemas.microsoft.com/office/powerpoint/2010/main" val="1344150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5A98F4-3595-4589-B0C3-E35F958C75EA}" type="slidenum">
              <a:rPr lang="en-US" smtClean="0"/>
              <a:t>22</a:t>
            </a:fld>
            <a:endParaRPr lang="en-US"/>
          </a:p>
        </p:txBody>
      </p:sp>
    </p:spTree>
    <p:extLst>
      <p:ext uri="{BB962C8B-B14F-4D97-AF65-F5344CB8AC3E}">
        <p14:creationId xmlns:p14="http://schemas.microsoft.com/office/powerpoint/2010/main" val="4010790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0C6DF7-692E-464A-B5A0-810B58ACEC6B}" type="slidenum">
              <a:rPr lang="en-US" smtClean="0"/>
              <a:t>26</a:t>
            </a:fld>
            <a:endParaRPr lang="en-US"/>
          </a:p>
        </p:txBody>
      </p:sp>
    </p:spTree>
    <p:extLst>
      <p:ext uri="{BB962C8B-B14F-4D97-AF65-F5344CB8AC3E}">
        <p14:creationId xmlns:p14="http://schemas.microsoft.com/office/powerpoint/2010/main" val="359146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A98F4-3595-4589-B0C3-E35F958C75EA}" type="slidenum">
              <a:rPr lang="en-US" smtClean="0"/>
              <a:t>31</a:t>
            </a:fld>
            <a:endParaRPr lang="en-US"/>
          </a:p>
        </p:txBody>
      </p:sp>
    </p:spTree>
    <p:extLst>
      <p:ext uri="{BB962C8B-B14F-4D97-AF65-F5344CB8AC3E}">
        <p14:creationId xmlns:p14="http://schemas.microsoft.com/office/powerpoint/2010/main" val="3317360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347397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6843414"/>
      </p:ext>
    </p:extLst>
  </p:cSld>
  <p:clrMapOvr>
    <a:masterClrMapping/>
  </p:clrMapOvr>
  <p:extLst>
    <p:ext uri="{DCECCB84-F9BA-43D5-87BE-67443E8EF086}">
      <p15:sldGuideLst xmlns:p15="http://schemas.microsoft.com/office/powerpoint/2012/main">
        <p15:guide id="3">
          <p15:clr>
            <a:srgbClr val="FBAE40"/>
          </p15:clr>
        </p15:guide>
        <p15:guide id="4"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4305406"/>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0103902"/>
      </p:ext>
    </p:extLst>
  </p:cSld>
  <p:clrMapOvr>
    <a:masterClrMapping/>
  </p:clrMapOvr>
  <p:extLst>
    <p:ext uri="{DCECCB84-F9BA-43D5-87BE-67443E8EF086}">
      <p15:sldGuideLst xmlns:p15="http://schemas.microsoft.com/office/powerpoint/2012/main">
        <p15:guide id="1" orient="horz" pos="4320">
          <p15:clr>
            <a:srgbClr val="FBAE40"/>
          </p15:clr>
        </p15:guide>
        <p15:guide id="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9225479"/>
      </p:ext>
    </p:extLst>
  </p:cSld>
  <p:clrMapOvr>
    <a:masterClrMapping/>
  </p:clrMapOvr>
  <p:extLst>
    <p:ext uri="{DCECCB84-F9BA-43D5-87BE-67443E8EF086}">
      <p15:sldGuideLst xmlns:p15="http://schemas.microsoft.com/office/powerpoint/2012/main">
        <p15:guide id="1" orient="horz" pos="4320">
          <p15:clr>
            <a:srgbClr val="FBAE40"/>
          </p15:clr>
        </p15:guide>
        <p15:guide id="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5134552"/>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79163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856900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428158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9793452"/>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7099591"/>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Image_1">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hasCustomPrompt="1"/>
          </p:nvPr>
        </p:nvSpPr>
        <p:spPr>
          <a:xfrm>
            <a:off x="382316" y="5656263"/>
            <a:ext cx="4762500" cy="587519"/>
          </a:xfrm>
          <a:prstGeom prst="rect">
            <a:avLst/>
          </a:prstGeom>
        </p:spPr>
        <p:txBody>
          <a:bodyPr>
            <a:noAutofit/>
          </a:bodyPr>
          <a:lstStyle>
            <a:lvl1pPr marL="0" indent="0">
              <a:buNone/>
              <a:defRPr sz="3200" b="1">
                <a:solidFill>
                  <a:schemeClr val="bg2"/>
                </a:solidFill>
              </a:defRPr>
            </a:lvl1pPr>
            <a:lvl2pPr marL="221761" indent="0">
              <a:buNone/>
              <a:defRPr/>
            </a:lvl2pPr>
          </a:lstStyle>
          <a:p>
            <a:pPr lvl="0"/>
            <a:r>
              <a:rPr lang="en-US"/>
              <a:t>Title</a:t>
            </a:r>
          </a:p>
        </p:txBody>
      </p: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hasCustomPrompt="1"/>
          </p:nvPr>
        </p:nvSpPr>
        <p:spPr>
          <a:xfrm>
            <a:off x="382316" y="6316616"/>
            <a:ext cx="4646884" cy="463511"/>
          </a:xfrm>
          <a:prstGeom prst="rect">
            <a:avLst/>
          </a:prstGeom>
        </p:spPr>
        <p:txBody>
          <a:bodyPr>
            <a:noAutofit/>
          </a:bodyPr>
          <a:lstStyle>
            <a:lvl1pPr marL="0" indent="0">
              <a:buNone/>
              <a:defRPr sz="1800" b="0">
                <a:solidFill>
                  <a:schemeClr val="bg2"/>
                </a:solidFill>
              </a:defRPr>
            </a:lvl1pPr>
            <a:lvl2pPr marL="221761" indent="0">
              <a:buNone/>
              <a:defRPr/>
            </a:lvl2pPr>
          </a:lstStyle>
          <a:p>
            <a:r>
              <a:rPr lang="en-US"/>
              <a:t>Subtitle </a:t>
            </a:r>
            <a:r>
              <a:rPr lang="en-US">
                <a:solidFill>
                  <a:srgbClr val="2BBC2B"/>
                </a:solidFill>
              </a:rPr>
              <a:t> |  </a:t>
            </a:r>
            <a:r>
              <a:rPr lang="en-US"/>
              <a:t>Date</a:t>
            </a:r>
          </a:p>
        </p:txBody>
      </p:sp>
      <p:pic>
        <p:nvPicPr>
          <p:cNvPr id="2" name="Picture Placeholder 5" descr="A person and a baby looking at a tablet&#10;&#10;Description automatically generated with medium confidence">
            <a:extLst>
              <a:ext uri="{FF2B5EF4-FFF2-40B4-BE49-F238E27FC236}">
                <a16:creationId xmlns:a16="http://schemas.microsoft.com/office/drawing/2014/main" id="{CAD76CD4-C329-556C-E914-0F61935B512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5" name="Picture 4" descr="A picture containing font, graphics, graphic design, logo&#10;&#10;Description automatically generated">
            <a:extLst>
              <a:ext uri="{FF2B5EF4-FFF2-40B4-BE49-F238E27FC236}">
                <a16:creationId xmlns:a16="http://schemas.microsoft.com/office/drawing/2014/main" id="{783D5B2F-BEE0-8663-5FE4-58E75326F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4" name="TextBox 3">
            <a:extLst>
              <a:ext uri="{FF2B5EF4-FFF2-40B4-BE49-F238E27FC236}">
                <a16:creationId xmlns:a16="http://schemas.microsoft.com/office/drawing/2014/main" id="{F40B7CC5-A7CB-7520-9D73-79082E3C1F3D}"/>
              </a:ext>
            </a:extLst>
          </p:cNvPr>
          <p:cNvSpPr txBox="1"/>
          <p:nvPr/>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a:t>
            </a:r>
            <a:r>
              <a:rPr lang="en-US" sz="800" err="1">
                <a:solidFill>
                  <a:schemeClr val="bg1">
                    <a:alpha val="25000"/>
                  </a:schemeClr>
                </a:solidFill>
                <a:effectLst/>
                <a:latin typeface="+mn-lt"/>
                <a:ea typeface="Calibri" panose="020F0502020204030204" pitchFamily="34" charset="0"/>
              </a:rPr>
              <a:t>Kepro</a:t>
            </a:r>
            <a:r>
              <a:rPr lang="en-US" sz="800">
                <a:solidFill>
                  <a:schemeClr val="bg1">
                    <a:alpha val="25000"/>
                  </a:schemeClr>
                </a:solidFill>
                <a:effectLst/>
                <a:latin typeface="+mn-lt"/>
                <a:ea typeface="Calibri" panose="020F0502020204030204" pitchFamily="34" charset="0"/>
              </a:rPr>
              <a:t>.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5487709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pic>
        <p:nvPicPr>
          <p:cNvPr id="2" name="Picture Placeholder 4" descr="Man taking adhesive note from a glass wall in an office">
            <a:extLst>
              <a:ext uri="{FF2B5EF4-FFF2-40B4-BE49-F238E27FC236}">
                <a16:creationId xmlns:a16="http://schemas.microsoft.com/office/drawing/2014/main" id="{C4205E02-318A-739F-35D7-96BC258B39D9}"/>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657714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pic>
        <p:nvPicPr>
          <p:cNvPr id="7" name="Picture Placeholder 23" descr="A person and a doctor looking at a tablet&#10;&#10;Description automatically generated with low confidence">
            <a:extLst>
              <a:ext uri="{FF2B5EF4-FFF2-40B4-BE49-F238E27FC236}">
                <a16:creationId xmlns:a16="http://schemas.microsoft.com/office/drawing/2014/main" id="{B356DB53-CA0A-DF45-118F-5C6C2B8277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0968413"/>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2" name="Picture 1" descr="A picture containing person, clothing, smile, human face&#10;&#10;Description automatically generated">
            <a:extLst>
              <a:ext uri="{FF2B5EF4-FFF2-40B4-BE49-F238E27FC236}">
                <a16:creationId xmlns:a16="http://schemas.microsoft.com/office/drawing/2014/main" id="{6C90AE67-EA40-FEC2-6BB3-765ABA1B7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4802352"/>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2" name="Picture 1" descr="Medium shot of people wearing scrubs&#10;&#10;Description automatically generated with low confidence">
            <a:extLst>
              <a:ext uri="{FF2B5EF4-FFF2-40B4-BE49-F238E27FC236}">
                <a16:creationId xmlns:a16="http://schemas.microsoft.com/office/drawing/2014/main" id="{5688C07C-52C9-C98D-4B67-0B8DE8D35A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818616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332672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342368"/>
      </p:ext>
    </p:extLst>
  </p:cSld>
  <p:clrMapOvr>
    <a:masterClrMapping/>
  </p:clrMapOvr>
  <p:extLst>
    <p:ext uri="{DCECCB84-F9BA-43D5-87BE-67443E8EF086}">
      <p15:sldGuideLst xmlns:p15="http://schemas.microsoft.com/office/powerpoint/2012/main">
        <p15:guide id="1" pos="1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0839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p>
        </p:txBody>
      </p:sp>
    </p:spTree>
    <p:extLst>
      <p:ext uri="{BB962C8B-B14F-4D97-AF65-F5344CB8AC3E}">
        <p14:creationId xmlns:p14="http://schemas.microsoft.com/office/powerpoint/2010/main" val="1013400867"/>
      </p:ext>
    </p:extLst>
  </p:cSld>
  <p:clrMapOvr>
    <a:masterClrMapping/>
  </p:clrMapOvr>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0069963"/>
      </p:ext>
    </p:extLst>
  </p:cSld>
  <p:clrMapOvr>
    <a:masterClrMapping/>
  </p:clrMapOvr>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p>
        </p:txBody>
      </p:sp>
    </p:spTree>
    <p:extLst>
      <p:ext uri="{BB962C8B-B14F-4D97-AF65-F5344CB8AC3E}">
        <p14:creationId xmlns:p14="http://schemas.microsoft.com/office/powerpoint/2010/main" val="3091509328"/>
      </p:ext>
    </p:extLst>
  </p:cSld>
  <p:clrMapOvr>
    <a:masterClrMapping/>
  </p:clrMapOvr>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 t="-2759" r="9448" b="2154"/>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39265361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p>
        </p:txBody>
      </p:sp>
    </p:spTree>
    <p:extLst>
      <p:ext uri="{BB962C8B-B14F-4D97-AF65-F5344CB8AC3E}">
        <p14:creationId xmlns:p14="http://schemas.microsoft.com/office/powerpoint/2010/main" val="127376301"/>
      </p:ext>
    </p:extLst>
  </p:cSld>
  <p:clrMapOvr>
    <a:masterClrMapping/>
  </p:clrMapOvr>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p>
        </p:txBody>
      </p:sp>
    </p:spTree>
    <p:extLst>
      <p:ext uri="{BB962C8B-B14F-4D97-AF65-F5344CB8AC3E}">
        <p14:creationId xmlns:p14="http://schemas.microsoft.com/office/powerpoint/2010/main" val="2614645441"/>
      </p:ext>
    </p:extLst>
  </p:cSld>
  <p:clrMapOvr>
    <a:masterClrMapping/>
  </p:clrMapOvr>
  <p:extLst>
    <p:ext uri="{DCECCB84-F9BA-43D5-87BE-67443E8EF086}">
      <p15:sldGuideLst xmlns:p15="http://schemas.microsoft.com/office/powerpoint/2012/main">
        <p15:guide id="5"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p>
        </p:txBody>
      </p:sp>
    </p:spTree>
    <p:extLst>
      <p:ext uri="{BB962C8B-B14F-4D97-AF65-F5344CB8AC3E}">
        <p14:creationId xmlns:p14="http://schemas.microsoft.com/office/powerpoint/2010/main" val="2241072462"/>
      </p:ext>
    </p:extLst>
  </p:cSld>
  <p:clrMapOvr>
    <a:masterClrMapping/>
  </p:clrMapOvr>
  <p:extLst>
    <p:ext uri="{DCECCB84-F9BA-43D5-87BE-67443E8EF086}">
      <p15:sldGuideLst xmlns:p15="http://schemas.microsoft.com/office/powerpoint/2012/main">
        <p15:guide id="5"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p>
        </p:txBody>
      </p:sp>
    </p:spTree>
    <p:extLst>
      <p:ext uri="{BB962C8B-B14F-4D97-AF65-F5344CB8AC3E}">
        <p14:creationId xmlns:p14="http://schemas.microsoft.com/office/powerpoint/2010/main" val="516227745"/>
      </p:ext>
    </p:extLst>
  </p:cSld>
  <p:clrMapOvr>
    <a:masterClrMapping/>
  </p:clrMapOvr>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0509747"/>
      </p:ext>
    </p:extLst>
  </p:cSld>
  <p:clrMapOvr>
    <a:masterClrMapping/>
  </p:clrMapOvr>
  <p:extLst>
    <p:ext uri="{DCECCB84-F9BA-43D5-87BE-67443E8EF086}">
      <p15:sldGuideLst xmlns:p15="http://schemas.microsoft.com/office/powerpoint/2012/main">
        <p15:guide id="5" pos="76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p>
        </p:txBody>
      </p:sp>
    </p:spTree>
    <p:extLst>
      <p:ext uri="{BB962C8B-B14F-4D97-AF65-F5344CB8AC3E}">
        <p14:creationId xmlns:p14="http://schemas.microsoft.com/office/powerpoint/2010/main" val="1816801656"/>
      </p:ext>
    </p:extLst>
  </p:cSld>
  <p:clrMapOvr>
    <a:masterClrMapping/>
  </p:clrMapOvr>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p>
        </p:txBody>
      </p:sp>
    </p:spTree>
    <p:extLst>
      <p:ext uri="{BB962C8B-B14F-4D97-AF65-F5344CB8AC3E}">
        <p14:creationId xmlns:p14="http://schemas.microsoft.com/office/powerpoint/2010/main" val="2470013774"/>
      </p:ext>
    </p:extLst>
  </p:cSld>
  <p:clrMapOvr>
    <a:masterClrMapping/>
  </p:clrMapOvr>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7800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7068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801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Light Image">
    <p:bg>
      <p:bgPr>
        <a:solidFill>
          <a:schemeClr val="tx2">
            <a:alpha val="25000"/>
          </a:schemeClr>
        </a:solidFill>
        <a:effectLst/>
      </p:bgPr>
    </p:bg>
    <p:spTree>
      <p:nvGrpSpPr>
        <p:cNvPr id="1" name=""/>
        <p:cNvGrpSpPr/>
        <p:nvPr/>
      </p:nvGrpSpPr>
      <p:grpSpPr>
        <a:xfrm>
          <a:off x="0" y="0"/>
          <a:ext cx="0" cy="0"/>
          <a:chOff x="0" y="0"/>
          <a:chExt cx="0" cy="0"/>
        </a:xfrm>
      </p:grpSpPr>
      <p:pic>
        <p:nvPicPr>
          <p:cNvPr id="5" name="Picture 4" descr="A picture containing font, graphics, graphic design, logo&#10;&#10;Description automatically generated">
            <a:extLst>
              <a:ext uri="{FF2B5EF4-FFF2-40B4-BE49-F238E27FC236}">
                <a16:creationId xmlns:a16="http://schemas.microsoft.com/office/drawing/2014/main" id="{1A225E34-463A-36D0-2609-5BA85E085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457265"/>
            <a:ext cx="4762500" cy="888935"/>
          </a:xfrm>
          <a:prstGeom prst="rect">
            <a:avLst/>
          </a:prstGeom>
        </p:spPr>
        <p:txBody>
          <a:bodyPr>
            <a:noAutofit/>
          </a:bodyPr>
          <a:lstStyle>
            <a:lvl1pPr marL="0" indent="0">
              <a:buNone/>
              <a:defRPr sz="3200" b="0">
                <a:solidFill>
                  <a:schemeClr val="bg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bg2"/>
                </a:solidFill>
              </a:defRPr>
            </a:lvl1pPr>
            <a:lvl2pPr marL="221761" indent="0">
              <a:buNone/>
              <a:defRPr/>
            </a:lvl2pPr>
          </a:lstStyle>
          <a:p>
            <a:pPr lvl="0"/>
            <a:r>
              <a:rPr lang="en-US"/>
              <a:t>Click to edit Master text styles</a:t>
            </a:r>
          </a:p>
        </p:txBody>
      </p:sp>
      <p:pic>
        <p:nvPicPr>
          <p:cNvPr id="2" name="Picture 1" descr="A picture containing human face, clothing, person, smile&#10;&#10;Description automatically generated">
            <a:extLst>
              <a:ext uri="{FF2B5EF4-FFF2-40B4-BE49-F238E27FC236}">
                <a16:creationId xmlns:a16="http://schemas.microsoft.com/office/drawing/2014/main" id="{4B1D662D-5CE4-28C1-AE38-98F5CE59F512}"/>
              </a:ext>
            </a:extLst>
          </p:cNvPr>
          <p:cNvPicPr>
            <a:picLocks noChangeAspect="1"/>
          </p:cNvPicPr>
          <p:nvPr/>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6" name="TextBox 5">
            <a:extLst>
              <a:ext uri="{FF2B5EF4-FFF2-40B4-BE49-F238E27FC236}">
                <a16:creationId xmlns:a16="http://schemas.microsoft.com/office/drawing/2014/main" id="{62D9BE64-E36B-453E-A917-E13B48622D3A}"/>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28128231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52">
          <p15:clr>
            <a:srgbClr val="FBAE40"/>
          </p15:clr>
        </p15:guide>
        <p15:guide id="2" pos="2926">
          <p15:clr>
            <a:srgbClr val="FBAE40"/>
          </p15:clr>
        </p15:guide>
        <p15:guide id="3" pos="508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5516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1069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4387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2079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5500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9656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0586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 font, graphics, screenshot&#10;&#10;Description automatically generated">
            <a:extLst>
              <a:ext uri="{FF2B5EF4-FFF2-40B4-BE49-F238E27FC236}">
                <a16:creationId xmlns:a16="http://schemas.microsoft.com/office/drawing/2014/main" id="{50F38980-6A39-15C9-159C-AD9D47739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35376683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3" name="Picture 2" descr="A green text on a black background&#10;&#10;Description automatically generated with low confidence">
            <a:extLst>
              <a:ext uri="{FF2B5EF4-FFF2-40B4-BE49-F238E27FC236}">
                <a16:creationId xmlns:a16="http://schemas.microsoft.com/office/drawing/2014/main" id="{43E3126E-794B-18B6-97B3-643DB1D3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3702437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layout 13">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265430" y="356260"/>
            <a:ext cx="9144000" cy="658444"/>
          </a:xfrm>
          <a:prstGeom prst="rect">
            <a:avLst/>
          </a:prstGeom>
          <a:noFill/>
          <a:ln w="0" cmpd="sng">
            <a:noFill/>
            <a:prstDash val="solid"/>
          </a:ln>
        </p:spPr>
        <p:txBody>
          <a:bodyPr vert="horz" lIns="0" tIns="17780" rIns="0" bIns="0" anchor="t">
            <a:normAutofit fontScale="95000"/>
          </a:bodyPr>
          <a:lstStyle>
            <a:lvl1pPr marL="365760" marR="0" indent="0" algn="l">
              <a:lnSpc>
                <a:spcPts val="4500"/>
              </a:lnSpc>
              <a:spcAft>
                <a:spcPts val="470"/>
              </a:spcAft>
              <a:defRPr/>
            </a:lvl1pPr>
          </a:lstStyle>
          <a:p>
            <a:pPr marL="365760" marR="0" indent="0" algn="l">
              <a:lnSpc>
                <a:spcPts val="4500"/>
              </a:lnSpc>
              <a:spcAft>
                <a:spcPts val="470"/>
              </a:spcAft>
            </a:pPr>
            <a:r>
              <a:rPr lang="en-US" sz="4000" spc="70">
                <a:solidFill>
                  <a:srgbClr val="000000"/>
                </a:solidFill>
                <a:latin typeface="Arial" panose="02020603050405020304" pitchFamily="2"/>
              </a:rPr>
              <a:t>Submitting a Request for Authorization </a:t>
            </a:r>
          </a:p>
        </p:txBody>
      </p:sp>
      <p:sp>
        <p:nvSpPr>
          <p:cNvPr id="3" name="Text Placeholder 2"/>
          <p:cNvSpPr>
            <a:spLocks noGrp="1"/>
          </p:cNvSpPr>
          <p:nvPr>
            <p:ph type="body" idx="10"/>
          </p:nvPr>
        </p:nvSpPr>
        <p:spPr>
          <a:xfrm>
            <a:off x="265430" y="1014705"/>
            <a:ext cx="9144000" cy="954903"/>
          </a:xfrm>
          <a:prstGeom prst="rect">
            <a:avLst/>
          </a:prstGeom>
          <a:noFill/>
          <a:ln w="0" cmpd="sng">
            <a:noFill/>
            <a:prstDash val="solid"/>
          </a:ln>
        </p:spPr>
        <p:txBody>
          <a:bodyPr vert="horz" lIns="0" tIns="441960" rIns="0" bIns="0" anchor="t"/>
          <a:lstStyle>
            <a:lvl1pPr marL="0" marR="0" indent="0" algn="l">
              <a:lnSpc>
                <a:spcPts val="2700"/>
              </a:lnSpc>
              <a:spcAft>
                <a:spcPts val="1280"/>
              </a:spcAft>
              <a:tabLst>
                <a:tab pos="5349240" algn="l"/>
              </a:tabLst>
              <a:defRPr/>
            </a:lvl1pPr>
          </a:lstStyle>
          <a:p>
            <a:pPr marL="0" marR="0" indent="0" algn="l">
              <a:lnSpc>
                <a:spcPts val="2700"/>
              </a:lnSpc>
              <a:spcAft>
                <a:spcPts val="1280"/>
              </a:spcAft>
              <a:tabLst>
                <a:tab pos="5349240" algn="l"/>
              </a:tabLst>
            </a:pPr>
            <a:r>
              <a:rPr lang="en-US" sz="2400" b="1" spc="-10">
                <a:solidFill>
                  <a:srgbClr val="000000"/>
                </a:solidFill>
                <a:latin typeface="Arial" panose="02020603050405020304" pitchFamily="2"/>
              </a:rPr>
              <a:t>Customer Service Fax </a:t>
            </a:r>
          </a:p>
        </p:txBody>
      </p:sp>
      <p:sp>
        <p:nvSpPr>
          <p:cNvPr id="4" name="Text Placeholder 3"/>
          <p:cNvSpPr>
            <a:spLocks noGrp="1"/>
          </p:cNvSpPr>
          <p:nvPr>
            <p:ph type="body" idx="10"/>
          </p:nvPr>
        </p:nvSpPr>
        <p:spPr>
          <a:xfrm>
            <a:off x="234950" y="1969607"/>
            <a:ext cx="5181600" cy="2095571"/>
          </a:xfrm>
          <a:prstGeom prst="rect">
            <a:avLst/>
          </a:prstGeom>
          <a:noFill/>
          <a:ln w="0" cmpd="sng">
            <a:noFill/>
            <a:prstDash val="solid"/>
          </a:ln>
        </p:spPr>
        <p:txBody>
          <a:bodyPr vert="horz" lIns="0" tIns="0" rIns="0" bIns="0" anchor="t">
            <a:normAutofit fontScale="95000"/>
          </a:bodyPr>
          <a:lstStyle>
            <a:lvl1pPr marL="274320" marR="228600" indent="228600" algn="l">
              <a:lnSpc>
                <a:spcPts val="2500"/>
              </a:lnSpc>
              <a:spcBef>
                <a:spcPts val="380"/>
              </a:spcBef>
              <a:spcAft>
                <a:spcPts val="0"/>
              </a:spcAft>
              <a:buFont typeface="Symbol"/>
              <a:buChar char="·"/>
              <a:defRPr/>
            </a:lvl1pPr>
          </a:lstStyle>
          <a:p>
            <a:pPr marL="274320" marR="0" indent="228600" algn="l">
              <a:lnSpc>
                <a:spcPts val="2800"/>
              </a:lnSpc>
              <a:spcAft>
                <a:spcPts val="0"/>
              </a:spcAft>
              <a:buFont typeface="Symbol"/>
              <a:buChar char="·"/>
            </a:pPr>
            <a:r>
              <a:rPr lang="en-US" sz="1700" spc="0">
                <a:solidFill>
                  <a:srgbClr val="000000"/>
                </a:solidFill>
                <a:latin typeface="Arial" panose="02020603050405020304" pitchFamily="2"/>
              </a:rPr>
              <a:t>Call 1-855-326-5219 </a:t>
            </a:r>
            <a:br/>
            <a:r>
              <a:rPr lang="en-US" sz="2100" spc="0">
                <a:solidFill>
                  <a:srgbClr val="2BBB2B"/>
                </a:solidFill>
                <a:latin typeface="Arial" panose="02020603050405020304" pitchFamily="2"/>
              </a:rPr>
              <a:t>• </a:t>
            </a:r>
            <a:r>
              <a:rPr lang="en-US" sz="1700" spc="0">
                <a:solidFill>
                  <a:srgbClr val="000000"/>
                </a:solidFill>
                <a:latin typeface="Arial" panose="02020603050405020304" pitchFamily="2"/>
              </a:rPr>
              <a:t>Least preferred method </a:t>
            </a:r>
          </a:p>
          <a:p>
            <a:pPr marL="274320" marR="0" indent="228600" algn="l">
              <a:lnSpc>
                <a:spcPts val="2500"/>
              </a:lnSpc>
              <a:spcBef>
                <a:spcPts val="285"/>
              </a:spcBef>
              <a:spcAft>
                <a:spcPts val="0"/>
              </a:spcAft>
              <a:buFont typeface="Symbol"/>
              <a:buChar char="·"/>
            </a:pPr>
            <a:r>
              <a:rPr lang="en-US" sz="1700" spc="0">
                <a:solidFill>
                  <a:srgbClr val="000000"/>
                </a:solidFill>
                <a:latin typeface="Arial" panose="02020603050405020304" pitchFamily="2"/>
              </a:rPr>
              <a:t>Case will be pended for additional information while we await receipt of required clinical information </a:t>
            </a:r>
          </a:p>
          <a:p>
            <a:pPr marL="274320" marR="228600" indent="228600" algn="l">
              <a:lnSpc>
                <a:spcPts val="2500"/>
              </a:lnSpc>
              <a:spcBef>
                <a:spcPts val="380"/>
              </a:spcBef>
              <a:spcAft>
                <a:spcPts val="0"/>
              </a:spcAft>
              <a:buFont typeface="Symbol"/>
              <a:buChar char="·"/>
            </a:pPr>
            <a:r>
              <a:rPr lang="en-US" sz="1700" spc="0">
                <a:solidFill>
                  <a:srgbClr val="000000"/>
                </a:solidFill>
                <a:latin typeface="Arial" panose="02020603050405020304" pitchFamily="2"/>
              </a:rPr>
              <a:t>We can not begin reviewing the case until clinical information has been received. </a:t>
            </a:r>
          </a:p>
        </p:txBody>
      </p:sp>
      <p:sp>
        <p:nvSpPr>
          <p:cNvPr id="5" name="Text Placeholder 4"/>
          <p:cNvSpPr>
            <a:spLocks noGrp="1"/>
          </p:cNvSpPr>
          <p:nvPr>
            <p:ph type="body" idx="10"/>
          </p:nvPr>
        </p:nvSpPr>
        <p:spPr>
          <a:xfrm>
            <a:off x="5552440" y="1969608"/>
            <a:ext cx="5181600" cy="2670040"/>
          </a:xfrm>
          <a:prstGeom prst="rect">
            <a:avLst/>
          </a:prstGeom>
          <a:noFill/>
          <a:ln w="0" cmpd="sng">
            <a:noFill/>
            <a:prstDash val="solid"/>
          </a:ln>
        </p:spPr>
        <p:txBody>
          <a:bodyPr vert="horz" lIns="0" tIns="59055" rIns="0" bIns="0" anchor="t">
            <a:normAutofit fontScale="95000"/>
          </a:bodyPr>
          <a:lstStyle>
            <a:lvl1pPr marL="274320" marR="320040" indent="228600" algn="l">
              <a:lnSpc>
                <a:spcPts val="2500"/>
              </a:lnSpc>
              <a:spcBef>
                <a:spcPts val="135"/>
              </a:spcBef>
              <a:spcAft>
                <a:spcPts val="0"/>
              </a:spcAft>
              <a:buFont typeface="Symbol"/>
              <a:buChar char="·"/>
              <a:defRPr/>
            </a:lvl1pPr>
          </a:lstStyle>
          <a:p>
            <a:pPr marL="274320" marR="0" indent="228600" algn="l">
              <a:lnSpc>
                <a:spcPts val="2100"/>
              </a:lnSpc>
              <a:spcAft>
                <a:spcPts val="0"/>
              </a:spcAft>
              <a:buFont typeface="Symbol"/>
              <a:buChar char="·"/>
            </a:pPr>
            <a:r>
              <a:rPr lang="en-US" sz="1700" spc="30">
                <a:solidFill>
                  <a:srgbClr val="000000"/>
                </a:solidFill>
                <a:latin typeface="Arial" panose="02020603050405020304" pitchFamily="2"/>
              </a:rPr>
              <a:t>Providers may use the Prior Authorization Request </a:t>
            </a:r>
          </a:p>
          <a:p>
            <a:pPr marL="45720" marR="0" indent="0" algn="ctr">
              <a:lnSpc>
                <a:spcPts val="1900"/>
              </a:lnSpc>
              <a:spcBef>
                <a:spcPts val="630"/>
              </a:spcBef>
              <a:spcAft>
                <a:spcPts val="0"/>
              </a:spcAft>
            </a:pPr>
            <a:r>
              <a:rPr lang="en-US" sz="1700" spc="0">
                <a:solidFill>
                  <a:srgbClr val="000000"/>
                </a:solidFill>
                <a:latin typeface="Arial" panose="02020603050405020304" pitchFamily="2"/>
              </a:rPr>
              <a:t>form </a:t>
            </a:r>
          </a:p>
          <a:p>
            <a:pPr marL="502920" marR="0" indent="0" algn="l">
              <a:lnSpc>
                <a:spcPts val="2300"/>
              </a:lnSpc>
              <a:spcBef>
                <a:spcPts val="385"/>
              </a:spcBef>
              <a:spcAft>
                <a:spcPts val="0"/>
              </a:spcAft>
            </a:pPr>
            <a:r>
              <a:rPr lang="en-US" sz="2000" spc="0">
                <a:solidFill>
                  <a:srgbClr val="2BBB2B"/>
                </a:solidFill>
                <a:latin typeface="Calibri" panose="02020603050405020304" pitchFamily="2"/>
              </a:rPr>
              <a:t>–</a:t>
            </a:r>
            <a:r>
              <a:rPr lang="en-US" sz="1500" spc="0">
                <a:solidFill>
                  <a:srgbClr val="000000"/>
                </a:solidFill>
                <a:latin typeface="Arial" panose="02020603050405020304" pitchFamily="2"/>
              </a:rPr>
              <a:t> fax to 1-855-300-0082 </a:t>
            </a:r>
          </a:p>
          <a:p>
            <a:pPr marL="274320" marR="0" indent="228600" algn="l">
              <a:lnSpc>
                <a:spcPts val="2100"/>
              </a:lnSpc>
              <a:spcBef>
                <a:spcPts val="600"/>
              </a:spcBef>
              <a:spcAft>
                <a:spcPts val="0"/>
              </a:spcAft>
              <a:buFont typeface="Symbol"/>
              <a:buChar char="·"/>
            </a:pPr>
            <a:r>
              <a:rPr lang="en-US" sz="1700" spc="35">
                <a:solidFill>
                  <a:srgbClr val="000000"/>
                </a:solidFill>
                <a:latin typeface="Arial" panose="02020603050405020304" pitchFamily="2"/>
              </a:rPr>
              <a:t>Prior Authorization request forms can be found at </a:t>
            </a:r>
          </a:p>
          <a:p>
            <a:pPr marL="274320" marR="0" indent="0" algn="l">
              <a:lnSpc>
                <a:spcPts val="1900"/>
              </a:lnSpc>
              <a:spcBef>
                <a:spcPts val="630"/>
              </a:spcBef>
              <a:spcAft>
                <a:spcPts val="0"/>
              </a:spcAft>
            </a:pPr>
            <a:r>
              <a:rPr lang="en-US" sz="1700" u="sng" spc="35">
                <a:solidFill>
                  <a:srgbClr val="0000FF"/>
                </a:solidFill>
                <a:latin typeface="Arial" panose="02020603050405020304" pitchFamily="2"/>
              </a:rPr>
              <a:t>https://scdhhs.kepro.com/content/forms</a:t>
            </a:r>
            <a:r>
              <a:rPr lang="en-US" sz="100" spc="35">
                <a:solidFill>
                  <a:srgbClr val="000000"/>
                </a:solidFill>
                <a:latin typeface="Arial" panose="02020603050405020304" pitchFamily="2"/>
              </a:rPr>
              <a:t> </a:t>
            </a:r>
          </a:p>
          <a:p>
            <a:pPr marL="45720" marR="0" indent="0" algn="ctr">
              <a:lnSpc>
                <a:spcPts val="2300"/>
              </a:lnSpc>
              <a:spcBef>
                <a:spcPts val="385"/>
              </a:spcBef>
              <a:spcAft>
                <a:spcPts val="0"/>
              </a:spcAft>
            </a:pPr>
            <a:r>
              <a:rPr lang="en-US" sz="2000" spc="0">
                <a:solidFill>
                  <a:srgbClr val="2BBB2B"/>
                </a:solidFill>
                <a:latin typeface="Calibri" panose="02020603050405020304" pitchFamily="2"/>
              </a:rPr>
              <a:t>–</a:t>
            </a:r>
            <a:r>
              <a:rPr lang="en-US" sz="1500" spc="0">
                <a:solidFill>
                  <a:srgbClr val="000000"/>
                </a:solidFill>
                <a:latin typeface="Arial" panose="02020603050405020304" pitchFamily="2"/>
              </a:rPr>
              <a:t> Be sure to use the correct form for ACT services </a:t>
            </a:r>
          </a:p>
          <a:p>
            <a:pPr marL="274320" marR="320040" indent="228600" algn="l">
              <a:lnSpc>
                <a:spcPts val="2500"/>
              </a:lnSpc>
              <a:spcBef>
                <a:spcPts val="135"/>
              </a:spcBef>
              <a:spcAft>
                <a:spcPts val="0"/>
              </a:spcAft>
              <a:buFont typeface="Symbol"/>
              <a:buChar char="·"/>
            </a:pPr>
            <a:r>
              <a:rPr lang="en-US" sz="1700" spc="0">
                <a:solidFill>
                  <a:srgbClr val="000000"/>
                </a:solidFill>
                <a:latin typeface="Arial" panose="02020603050405020304" pitchFamily="2"/>
              </a:rPr>
              <a:t>Must submit with required clinical information or case will be pended for additional information </a:t>
            </a:r>
          </a:p>
        </p:txBody>
      </p:sp>
    </p:spTree>
    <p:extLst>
      <p:ext uri="{BB962C8B-B14F-4D97-AF65-F5344CB8AC3E}">
        <p14:creationId xmlns:p14="http://schemas.microsoft.com/office/powerpoint/2010/main" val="390906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Image_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ont, graphics, graphic design, logo&#10;&#10;Description automatically generated">
            <a:extLst>
              <a:ext uri="{FF2B5EF4-FFF2-40B4-BE49-F238E27FC236}">
                <a16:creationId xmlns:a16="http://schemas.microsoft.com/office/drawing/2014/main" id="{C9690CAD-D503-075B-1958-2CD2BAAD5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sp>
        <p:nvSpPr>
          <p:cNvPr id="4" name="Text Placeholder 2">
            <a:extLst>
              <a:ext uri="{FF2B5EF4-FFF2-40B4-BE49-F238E27FC236}">
                <a16:creationId xmlns:a16="http://schemas.microsoft.com/office/drawing/2014/main" id="{0FF7BAD1-21C1-3878-17FA-58CC71D48038}"/>
              </a:ext>
            </a:extLst>
          </p:cNvPr>
          <p:cNvSpPr>
            <a:spLocks noGrp="1"/>
          </p:cNvSpPr>
          <p:nvPr>
            <p:ph type="body" sz="quarter" idx="10"/>
          </p:nvPr>
        </p:nvSpPr>
        <p:spPr>
          <a:xfrm>
            <a:off x="830626" y="3088901"/>
            <a:ext cx="4171211" cy="1714008"/>
          </a:xfrm>
          <a:prstGeom prst="rect">
            <a:avLst/>
          </a:prstGeom>
        </p:spPr>
        <p:txBody>
          <a:bodyPr>
            <a:noAutofit/>
          </a:bodyPr>
          <a:lstStyle>
            <a:lvl1pPr marL="0" indent="0" algn="ctr">
              <a:buNone/>
              <a:defRPr sz="3200" b="1">
                <a:solidFill>
                  <a:schemeClr val="bg2"/>
                </a:solidFill>
              </a:defRPr>
            </a:lvl1pPr>
            <a:lvl2pPr marL="221761" indent="0">
              <a:buNone/>
              <a:defRPr/>
            </a:lvl2pPr>
          </a:lstStyle>
          <a:p>
            <a:pPr lvl="0"/>
            <a:r>
              <a:rPr lang="en-US"/>
              <a:t>Click to edit Master text styles</a:t>
            </a:r>
          </a:p>
        </p:txBody>
      </p:sp>
      <p:pic>
        <p:nvPicPr>
          <p:cNvPr id="5" name="Picture 4" descr="A person looking at a tablet&#10;&#10;Description automatically generated with medium confidence">
            <a:extLst>
              <a:ext uri="{FF2B5EF4-FFF2-40B4-BE49-F238E27FC236}">
                <a16:creationId xmlns:a16="http://schemas.microsoft.com/office/drawing/2014/main" id="{4DA75AF9-88FD-05DE-DC27-17E74FC98C6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6" name="Straight Connector 5">
            <a:extLst>
              <a:ext uri="{FF2B5EF4-FFF2-40B4-BE49-F238E27FC236}">
                <a16:creationId xmlns:a16="http://schemas.microsoft.com/office/drawing/2014/main" id="{53A8C2CC-6915-7155-1926-D7E3D6D77C1C}"/>
              </a:ext>
            </a:extLst>
          </p:cNvPr>
          <p:cNvCxnSpPr>
            <a:cxnSpLocks/>
          </p:cNvCxnSpPr>
          <p:nvPr/>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4039D-C218-559B-9CFC-970985602792}"/>
              </a:ext>
            </a:extLst>
          </p:cNvPr>
          <p:cNvCxnSpPr>
            <a:cxnSpLocks/>
          </p:cNvCxnSpPr>
          <p:nvPr/>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1207D17-1B0A-C4FC-E70C-729ABC8A9197}"/>
              </a:ext>
            </a:extLst>
          </p:cNvPr>
          <p:cNvSpPr>
            <a:spLocks noGrp="1"/>
          </p:cNvSpPr>
          <p:nvPr>
            <p:ph type="body" sz="quarter" idx="11" hasCustomPrompt="1"/>
          </p:nvPr>
        </p:nvSpPr>
        <p:spPr>
          <a:xfrm>
            <a:off x="1066800" y="5754255"/>
            <a:ext cx="3657600" cy="283233"/>
          </a:xfrm>
          <a:prstGeom prst="rect">
            <a:avLst/>
          </a:prstGeom>
        </p:spPr>
        <p:txBody>
          <a:bodyPr>
            <a:noAutofit/>
          </a:bodyPr>
          <a:lstStyle>
            <a:lvl1pPr marL="0" indent="0" algn="ctr">
              <a:buNone/>
              <a:defRPr sz="1800" b="0">
                <a:solidFill>
                  <a:srgbClr val="2BBC2B"/>
                </a:solidFill>
              </a:defRPr>
            </a:lvl1pPr>
            <a:lvl2pPr marL="221761" indent="0">
              <a:buNone/>
              <a:defRPr/>
            </a:lvl2pPr>
          </a:lstStyle>
          <a:p>
            <a:r>
              <a:rPr lang="en-US"/>
              <a:t>Date</a:t>
            </a:r>
          </a:p>
        </p:txBody>
      </p:sp>
      <p:sp>
        <p:nvSpPr>
          <p:cNvPr id="8" name="TextBox 7">
            <a:extLst>
              <a:ext uri="{FF2B5EF4-FFF2-40B4-BE49-F238E27FC236}">
                <a16:creationId xmlns:a16="http://schemas.microsoft.com/office/drawing/2014/main" id="{BC852697-1B7F-D2F2-A6E0-1C6F77E41F4E}"/>
              </a:ext>
            </a:extLst>
          </p:cNvPr>
          <p:cNvSpPr txBox="1"/>
          <p:nvPr/>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spTree>
    <p:extLst>
      <p:ext uri="{BB962C8B-B14F-4D97-AF65-F5344CB8AC3E}">
        <p14:creationId xmlns:p14="http://schemas.microsoft.com/office/powerpoint/2010/main" val="34603166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3" pos="3672">
          <p15:clr>
            <a:srgbClr val="FBAE40"/>
          </p15:clr>
        </p15:guide>
        <p15:guide id="4">
          <p15:clr>
            <a:srgbClr val="FBAE40"/>
          </p15:clr>
        </p15:guide>
        <p15:guide id="5" pos="18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252600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390202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5627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3984346"/>
      </p:ext>
    </p:extLst>
  </p:cSld>
  <p:clrMapOvr>
    <a:masterClrMapping/>
  </p:clrMapOvr>
  <p:extLst>
    <p:ext uri="{DCECCB84-F9BA-43D5-87BE-67443E8EF086}">
      <p15:sldGuideLst xmlns:p15="http://schemas.microsoft.com/office/powerpoint/2012/main">
        <p15:guide id="1" orient="horz" pos="20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229703"/>
      </p:ext>
    </p:extLst>
  </p:cSld>
  <p:clrMap bg1="lt1" tx1="dk1" bg2="lt2" tx2="dk2" accent1="accent1" accent2="accent2" accent3="accent3" accent4="accent4" accent5="accent5" accent6="accent6" hlink="hlink" folHlink="folHlink"/>
  <p:sldLayoutIdLst>
    <p:sldLayoutId id="2147483794" r:id="rId1"/>
    <p:sldLayoutId id="2147483745" r:id="rId2"/>
    <p:sldLayoutId id="2147483664" r:id="rId3"/>
    <p:sldLayoutId id="2147483712" r:id="rId4"/>
    <p:sldLayoutId id="2147483743" r:id="rId5"/>
    <p:sldLayoutId id="2147483714" r:id="rId6"/>
    <p:sldLayoutId id="2147483716" r:id="rId7"/>
    <p:sldLayoutId id="2147483719" r:id="rId8"/>
    <p:sldLayoutId id="2147483746" r:id="rId9"/>
    <p:sldLayoutId id="2147483747" r:id="rId10"/>
    <p:sldLayoutId id="2147483792" r:id="rId11"/>
    <p:sldLayoutId id="2147483748" r:id="rId12"/>
    <p:sldLayoutId id="2147483755" r:id="rId13"/>
    <p:sldLayoutId id="2147483739" r:id="rId14"/>
    <p:sldLayoutId id="2147483740" r:id="rId15"/>
    <p:sldLayoutId id="2147483791" r:id="rId16"/>
    <p:sldLayoutId id="2147483790" r:id="rId17"/>
    <p:sldLayoutId id="2147483741" r:id="rId18"/>
    <p:sldLayoutId id="2147483742" r:id="rId19"/>
    <p:sldLayoutId id="2147483759" r:id="rId20"/>
    <p:sldLayoutId id="2147483763" r:id="rId21"/>
    <p:sldLayoutId id="2147483764" r:id="rId22"/>
    <p:sldLayoutId id="2147483762" r:id="rId23"/>
    <p:sldLayoutId id="2147483793" r:id="rId24"/>
    <p:sldLayoutId id="2147483766" r:id="rId25"/>
    <p:sldLayoutId id="2147483751" r:id="rId26"/>
    <p:sldLayoutId id="2147483761" r:id="rId27"/>
    <p:sldLayoutId id="2147483765" r:id="rId28"/>
    <p:sldLayoutId id="2147483767" r:id="rId29"/>
    <p:sldLayoutId id="2147483768" r:id="rId30"/>
    <p:sldLayoutId id="2147483769" r:id="rId31"/>
    <p:sldLayoutId id="2147483771" r:id="rId32"/>
    <p:sldLayoutId id="2147483772" r:id="rId33"/>
    <p:sldLayoutId id="2147483773" r:id="rId34"/>
    <p:sldLayoutId id="2147483774" r:id="rId35"/>
    <p:sldLayoutId id="2147483775" r:id="rId36"/>
    <p:sldLayoutId id="2147483778" r:id="rId37"/>
    <p:sldLayoutId id="2147483779" r:id="rId38"/>
    <p:sldLayoutId id="2147483780" r:id="rId39"/>
    <p:sldLayoutId id="2147483781" r:id="rId40"/>
    <p:sldLayoutId id="2147483783" r:id="rId41"/>
    <p:sldLayoutId id="2147483785" r:id="rId42"/>
    <p:sldLayoutId id="2147483784" r:id="rId43"/>
    <p:sldLayoutId id="2147483648" r:id="rId44"/>
    <p:sldLayoutId id="2147483649" r:id="rId45"/>
    <p:sldLayoutId id="2147483726" r:id="rId46"/>
    <p:sldLayoutId id="2147483787" r:id="rId47"/>
    <p:sldLayoutId id="2147483788" r:id="rId48"/>
    <p:sldLayoutId id="2147483795" r:id="rId49"/>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3">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in.gov/medicaid/providers/files/pa-revision-request-form.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s://www.in.gov/medicaid/providers/files/hospice-provider-change-request-bw-in-providers-12-02.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hyperlink" Target="https://portal.kepro.com/" TargetMode="External"/><Relationship Id="rId4" Type="http://schemas.openxmlformats.org/officeDocument/2006/relationships/image" Target="../media/image30.svg"/><Relationship Id="rId9" Type="http://schemas.openxmlformats.org/officeDocument/2006/relationships/image" Target="../media/image34.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hyperlink" Target="mailto:fssa.appeals@oalp.in.gov" TargetMode="External"/><Relationship Id="rId3" Type="http://schemas.openxmlformats.org/officeDocument/2006/relationships/image" Target="../media/image34.sv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2.sv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in.gov/medicaid/providers/provider-references/bulletins-banner-pages-and-reference-modules/ihcp-provider-reference-modules/" TargetMode="External"/><Relationship Id="rId2" Type="http://schemas.openxmlformats.org/officeDocument/2006/relationships/hyperlink" Target="https://www.in.gov/medicaid/providers/business-transactions/billing-and-remittance/ihcp-fee-schedules/" TargetMode="External"/><Relationship Id="rId1" Type="http://schemas.openxmlformats.org/officeDocument/2006/relationships/slideLayout" Target="../slideLayouts/slideLayout14.xml"/><Relationship Id="rId4" Type="http://schemas.openxmlformats.org/officeDocument/2006/relationships/hyperlink" Target="https://www.in.gov/medicaid/providers/provider-references/form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hyperlink" Target="https://atrezzo.acentra.com/"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hyperlink" Target="mailto:INPriorAuthIssues@Acentra.com" TargetMode="External"/><Relationship Id="rId4" Type="http://schemas.openxmlformats.org/officeDocument/2006/relationships/hyperlink" Target="https://inmedicaidffs.acentra.com/training-and-educatio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INPriorAuthIssues@acentra.com"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hyperlink" Target="https://inmedicaidffs.acentra.com/training-and-educatio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2E097-00CA-9DCC-5423-C30AF8A2D6A1}"/>
              </a:ext>
            </a:extLst>
          </p:cNvPr>
          <p:cNvSpPr>
            <a:spLocks noGrp="1"/>
          </p:cNvSpPr>
          <p:nvPr>
            <p:ph type="title" idx="4294967295"/>
          </p:nvPr>
        </p:nvSpPr>
        <p:spPr>
          <a:xfrm>
            <a:off x="563563" y="2235200"/>
            <a:ext cx="5310187" cy="2111375"/>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kumimoji="0" lang="en-US" sz="32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PRIOR AUTHORIZATION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prstClr val="black"/>
                </a:solidFill>
                <a:latin typeface="+mn-lt"/>
                <a:ea typeface="+mn-ea"/>
                <a:cs typeface="+mn-cs"/>
              </a:rPr>
              <a:t>Next steps after </a:t>
            </a:r>
            <a:r>
              <a:rPr kumimoji="0" lang="en-US" sz="2800" b="0" i="0" u="none" strike="noStrike" kern="1200" cap="none" spc="0" normalizeH="0" baseline="0" noProof="0">
                <a:ln>
                  <a:noFill/>
                </a:ln>
                <a:solidFill>
                  <a:prstClr val="black"/>
                </a:solidFill>
                <a:effectLst/>
                <a:uLnTx/>
                <a:uFillTx/>
                <a:latin typeface="+mn-lt"/>
                <a:ea typeface="+mn-ea"/>
                <a:cs typeface="+mn-cs"/>
              </a:rPr>
              <a:t>submission</a:t>
            </a:r>
            <a:endParaRPr kumimoji="0" lang="en-US" sz="2800" b="0" i="0" u="none" strike="noStrike" kern="1200" cap="none" spc="0" normalizeH="0" baseline="0" noProof="0">
              <a:ln>
                <a:noFill/>
              </a:ln>
              <a:solidFill>
                <a:schemeClr val="bg2"/>
              </a:solidFill>
              <a:effectLst/>
              <a:uLnTx/>
              <a:uFillTx/>
              <a:latin typeface="+mn-lt"/>
              <a:ea typeface="+mn-ea"/>
              <a:cs typeface="Arial" panose="020B0604020202020204" pitchFamily="34" charset="0"/>
            </a:endParaRPr>
          </a:p>
        </p:txBody>
      </p:sp>
      <p:sp>
        <p:nvSpPr>
          <p:cNvPr id="3" name="Text Placeholder 2">
            <a:extLst>
              <a:ext uri="{FF2B5EF4-FFF2-40B4-BE49-F238E27FC236}">
                <a16:creationId xmlns:a16="http://schemas.microsoft.com/office/drawing/2014/main" id="{EB909773-A0F2-D01F-8E17-CA9114FFED23}"/>
              </a:ext>
            </a:extLst>
          </p:cNvPr>
          <p:cNvSpPr>
            <a:spLocks noGrp="1"/>
          </p:cNvSpPr>
          <p:nvPr>
            <p:ph type="body" sz="quarter" idx="11"/>
          </p:nvPr>
        </p:nvSpPr>
        <p:spPr>
          <a:xfrm>
            <a:off x="563418" y="4622837"/>
            <a:ext cx="5310909" cy="974399"/>
          </a:xfrm>
        </p:spPr>
        <p:txBody>
          <a:bodyPr/>
          <a:lstStyle/>
          <a:p>
            <a:pPr algn="ctr"/>
            <a:r>
              <a:rPr lang="en-US" sz="2000"/>
              <a:t>Presented by Wendy Sprigler RN, Provider and Member Liaison Coordinator</a:t>
            </a:r>
          </a:p>
        </p:txBody>
      </p:sp>
      <p:sp>
        <p:nvSpPr>
          <p:cNvPr id="4" name="TextBox 3">
            <a:extLst>
              <a:ext uri="{FF2B5EF4-FFF2-40B4-BE49-F238E27FC236}">
                <a16:creationId xmlns:a16="http://schemas.microsoft.com/office/drawing/2014/main" id="{9B4F15F7-819B-D6F4-ACEC-DE43AC8A001E}"/>
              </a:ext>
            </a:extLst>
          </p:cNvPr>
          <p:cNvSpPr txBox="1"/>
          <p:nvPr/>
        </p:nvSpPr>
        <p:spPr>
          <a:xfrm>
            <a:off x="199010" y="5784058"/>
            <a:ext cx="4673932" cy="646331"/>
          </a:xfrm>
          <a:prstGeom prst="rect">
            <a:avLst/>
          </a:prstGeom>
          <a:noFill/>
          <a:ln w="28575">
            <a:solidFill>
              <a:schemeClr val="accent1"/>
            </a:solidFill>
          </a:ln>
        </p:spPr>
        <p:txBody>
          <a:bodyPr wrap="square" rtlCol="0" anchor="ctr">
            <a:spAutoFit/>
          </a:bodyPr>
          <a:lstStyle/>
          <a:p>
            <a:pPr algn="ctr"/>
            <a:r>
              <a:rPr lang="en-US" b="1">
                <a:solidFill>
                  <a:schemeClr val="bg1"/>
                </a:solidFill>
                <a:latin typeface="Arial" panose="020B0604020202020204" pitchFamily="34" charset="0"/>
                <a:cs typeface="Arial" panose="020B0604020202020204" pitchFamily="34" charset="0"/>
              </a:rPr>
              <a:t>IHCP </a:t>
            </a:r>
            <a:r>
              <a:rPr lang="en-US" b="1">
                <a:solidFill>
                  <a:schemeClr val="bg1"/>
                </a:solidFill>
              </a:rPr>
              <a:t>Works </a:t>
            </a:r>
            <a:r>
              <a:rPr lang="en-US" b="1">
                <a:solidFill>
                  <a:schemeClr val="bg1"/>
                </a:solidFill>
                <a:latin typeface="Arial" panose="020B0604020202020204" pitchFamily="34" charset="0"/>
                <a:cs typeface="Arial" panose="020B0604020202020204" pitchFamily="34" charset="0"/>
              </a:rPr>
              <a:t>Annual </a:t>
            </a:r>
            <a:r>
              <a:rPr lang="en-US" b="1">
                <a:solidFill>
                  <a:schemeClr val="bg1"/>
                </a:solidFill>
              </a:rPr>
              <a:t>Seminar </a:t>
            </a:r>
            <a:r>
              <a:rPr lang="en-US" b="1">
                <a:solidFill>
                  <a:schemeClr val="bg1"/>
                </a:solidFill>
                <a:latin typeface="Arial" panose="020B0604020202020204" pitchFamily="34" charset="0"/>
                <a:cs typeface="Arial" panose="020B0604020202020204" pitchFamily="34" charset="0"/>
              </a:rPr>
              <a:t>‒ </a:t>
            </a:r>
            <a:r>
              <a:rPr lang="en-US" b="1">
                <a:solidFill>
                  <a:schemeClr val="bg1"/>
                </a:solidFill>
              </a:rPr>
              <a:t>October 2024</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80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2C35DD-C5A6-668B-9C07-766786DF608B}"/>
              </a:ext>
            </a:extLst>
          </p:cNvPr>
          <p:cNvSpPr>
            <a:spLocks noGrp="1"/>
          </p:cNvSpPr>
          <p:nvPr>
            <p:ph type="title"/>
          </p:nvPr>
        </p:nvSpPr>
        <p:spPr/>
        <p:txBody>
          <a:bodyPr/>
          <a:lstStyle/>
          <a:p>
            <a:r>
              <a:rPr lang="en-US" b="1"/>
              <a:t>Selecting the Correct Request</a:t>
            </a:r>
            <a:endParaRPr lang="en-US"/>
          </a:p>
        </p:txBody>
      </p:sp>
      <p:sp>
        <p:nvSpPr>
          <p:cNvPr id="7" name="Text Placeholder 5">
            <a:extLst>
              <a:ext uri="{FF2B5EF4-FFF2-40B4-BE49-F238E27FC236}">
                <a16:creationId xmlns:a16="http://schemas.microsoft.com/office/drawing/2014/main" id="{F2CE356D-900B-48BD-A307-7F35E6907AF4}"/>
              </a:ext>
            </a:extLst>
          </p:cNvPr>
          <p:cNvSpPr txBox="1">
            <a:spLocks/>
          </p:cNvSpPr>
          <p:nvPr/>
        </p:nvSpPr>
        <p:spPr>
          <a:xfrm>
            <a:off x="266700" y="1267946"/>
            <a:ext cx="6181601" cy="1332750"/>
          </a:xfrm>
          <a:prstGeom prst="rect">
            <a:avLst/>
          </a:prstGeom>
          <a:ln w="38100">
            <a:noFill/>
          </a:ln>
        </p:spPr>
        <p:txBody>
          <a:bodyPr vert="horz" lIns="0" tIns="0" rIns="0" bIns="0" rtlCol="0" anchor="ctr">
            <a:no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342900" indent="-342900"/>
            <a:r>
              <a:rPr lang="en-US" sz="2400">
                <a:solidFill>
                  <a:schemeClr val="tx1"/>
                </a:solidFill>
              </a:rPr>
              <a:t>Select which request line (i.e., </a:t>
            </a:r>
            <a:r>
              <a:rPr lang="en-US" sz="2400" i="1">
                <a:solidFill>
                  <a:schemeClr val="tx1"/>
                </a:solidFill>
              </a:rPr>
              <a:t>R01, R02</a:t>
            </a:r>
            <a:r>
              <a:rPr lang="en-US" sz="2400">
                <a:solidFill>
                  <a:schemeClr val="tx1"/>
                </a:solidFill>
              </a:rPr>
              <a:t>), generally the most recent.</a:t>
            </a:r>
          </a:p>
        </p:txBody>
      </p:sp>
      <p:pic>
        <p:nvPicPr>
          <p:cNvPr id="18" name="Picture 17" descr="Screen shot of the selection for request line on the Add Additional Clinical Information action pop up box.">
            <a:extLst>
              <a:ext uri="{FF2B5EF4-FFF2-40B4-BE49-F238E27FC236}">
                <a16:creationId xmlns:a16="http://schemas.microsoft.com/office/drawing/2014/main" id="{D6D942CF-0E51-393A-691D-B28B434C27DB}"/>
              </a:ext>
            </a:extLst>
          </p:cNvPr>
          <p:cNvPicPr>
            <a:picLocks noChangeAspect="1"/>
          </p:cNvPicPr>
          <p:nvPr/>
        </p:nvPicPr>
        <p:blipFill>
          <a:blip r:embed="rId2"/>
          <a:stretch>
            <a:fillRect/>
          </a:stretch>
        </p:blipFill>
        <p:spPr>
          <a:xfrm>
            <a:off x="2738542" y="2703294"/>
            <a:ext cx="6467264" cy="2728012"/>
          </a:xfrm>
          <a:prstGeom prst="rect">
            <a:avLst/>
          </a:prstGeom>
          <a:ln w="12700">
            <a:solidFill>
              <a:schemeClr val="tx1"/>
            </a:solidFill>
          </a:ln>
        </p:spPr>
      </p:pic>
    </p:spTree>
    <p:extLst>
      <p:ext uri="{BB962C8B-B14F-4D97-AF65-F5344CB8AC3E}">
        <p14:creationId xmlns:p14="http://schemas.microsoft.com/office/powerpoint/2010/main" val="4140928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4DC34F-FA6A-BEB6-A851-F56BD1D222E6}"/>
              </a:ext>
            </a:extLst>
          </p:cNvPr>
          <p:cNvSpPr>
            <a:spLocks noGrp="1"/>
          </p:cNvSpPr>
          <p:nvPr>
            <p:ph type="title"/>
          </p:nvPr>
        </p:nvSpPr>
        <p:spPr/>
        <p:txBody>
          <a:bodyPr/>
          <a:lstStyle/>
          <a:p>
            <a:r>
              <a:rPr lang="en-US" b="1"/>
              <a:t>Screenshots for Uploading a File</a:t>
            </a:r>
          </a:p>
        </p:txBody>
      </p:sp>
      <p:sp>
        <p:nvSpPr>
          <p:cNvPr id="12" name="Text Placeholder 7">
            <a:extLst>
              <a:ext uri="{FF2B5EF4-FFF2-40B4-BE49-F238E27FC236}">
                <a16:creationId xmlns:a16="http://schemas.microsoft.com/office/drawing/2014/main" id="{DD38B181-5887-1C91-755A-D5E7E60E391E}"/>
              </a:ext>
            </a:extLst>
          </p:cNvPr>
          <p:cNvSpPr txBox="1">
            <a:spLocks/>
          </p:cNvSpPr>
          <p:nvPr/>
        </p:nvSpPr>
        <p:spPr>
          <a:xfrm>
            <a:off x="266698" y="1324980"/>
            <a:ext cx="4222173" cy="635000"/>
          </a:xfrm>
          <a:prstGeom prst="rect">
            <a:avLst/>
          </a:prstGeom>
          <a:ln w="38100">
            <a:noFill/>
          </a:ln>
        </p:spPr>
        <p:txBody>
          <a:bodyPr vert="horz" lIns="0" tIns="0" rIns="0" bIns="0" rtlCol="0" anchor="ctr">
            <a:no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342900" indent="-342900"/>
            <a:r>
              <a:rPr lang="en-US" sz="2400"/>
              <a:t>Select</a:t>
            </a:r>
            <a:r>
              <a:rPr lang="en-US" sz="2400">
                <a:solidFill>
                  <a:schemeClr val="accent1"/>
                </a:solidFill>
              </a:rPr>
              <a:t> </a:t>
            </a:r>
            <a:r>
              <a:rPr lang="en-US" sz="2400" b="1" i="1"/>
              <a:t>Document Type</a:t>
            </a:r>
            <a:r>
              <a:rPr lang="en-US" sz="2400" b="1"/>
              <a:t> </a:t>
            </a:r>
            <a:r>
              <a:rPr lang="en-US" sz="2400"/>
              <a:t>being uploaded.</a:t>
            </a:r>
          </a:p>
        </p:txBody>
      </p:sp>
      <p:sp>
        <p:nvSpPr>
          <p:cNvPr id="11" name="Text Placeholder 7">
            <a:extLst>
              <a:ext uri="{FF2B5EF4-FFF2-40B4-BE49-F238E27FC236}">
                <a16:creationId xmlns:a16="http://schemas.microsoft.com/office/drawing/2014/main" id="{3EC9F998-A672-3CF8-3E1F-35D233E31AB9}"/>
              </a:ext>
            </a:extLst>
          </p:cNvPr>
          <p:cNvSpPr txBox="1">
            <a:spLocks/>
          </p:cNvSpPr>
          <p:nvPr/>
        </p:nvSpPr>
        <p:spPr>
          <a:xfrm>
            <a:off x="266699" y="2496958"/>
            <a:ext cx="3901539" cy="1159563"/>
          </a:xfrm>
          <a:prstGeom prst="rect">
            <a:avLst/>
          </a:prstGeom>
          <a:ln w="38100">
            <a:noFill/>
          </a:ln>
        </p:spPr>
        <p:txBody>
          <a:bodyPr vert="horz" lIns="0" tIns="0" rIns="0" bIns="0" rtlCol="0" anchor="ctr">
            <a:no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sz="2400" b="1" i="1"/>
              <a:t>Browse</a:t>
            </a:r>
            <a:r>
              <a:rPr lang="en-US" sz="2400"/>
              <a:t> or </a:t>
            </a:r>
            <a:r>
              <a:rPr lang="en-US" sz="2400" b="1" i="1"/>
              <a:t>Drag and Drop </a:t>
            </a:r>
            <a:r>
              <a:rPr lang="en-US" sz="2400"/>
              <a:t>files you want uploaded to the case. </a:t>
            </a:r>
          </a:p>
        </p:txBody>
      </p:sp>
      <p:sp>
        <p:nvSpPr>
          <p:cNvPr id="13" name="Text Placeholder 7">
            <a:extLst>
              <a:ext uri="{FF2B5EF4-FFF2-40B4-BE49-F238E27FC236}">
                <a16:creationId xmlns:a16="http://schemas.microsoft.com/office/drawing/2014/main" id="{1AD10D1E-636D-5AC3-1A98-1C5CE4C10905}"/>
              </a:ext>
            </a:extLst>
          </p:cNvPr>
          <p:cNvSpPr txBox="1">
            <a:spLocks/>
          </p:cNvSpPr>
          <p:nvPr/>
        </p:nvSpPr>
        <p:spPr>
          <a:xfrm>
            <a:off x="266699" y="4158555"/>
            <a:ext cx="3799012" cy="1159562"/>
          </a:xfrm>
          <a:prstGeom prst="rect">
            <a:avLst/>
          </a:prstGeom>
          <a:ln w="38100">
            <a:noFill/>
          </a:ln>
        </p:spPr>
        <p:txBody>
          <a:bodyPr vert="horz" lIns="0" tIns="0" rIns="0" bIns="0" rtlCol="0" anchor="ctr">
            <a:no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sz="2400"/>
              <a:t>Provider may enter a note to the clinical reviewer under the </a:t>
            </a:r>
            <a:r>
              <a:rPr lang="en-US" sz="2400" b="1" i="1"/>
              <a:t>Note </a:t>
            </a:r>
            <a:r>
              <a:rPr lang="en-US" sz="2400"/>
              <a:t>section.</a:t>
            </a:r>
          </a:p>
        </p:txBody>
      </p:sp>
      <p:sp>
        <p:nvSpPr>
          <p:cNvPr id="14" name="Text Placeholder 7">
            <a:extLst>
              <a:ext uri="{FF2B5EF4-FFF2-40B4-BE49-F238E27FC236}">
                <a16:creationId xmlns:a16="http://schemas.microsoft.com/office/drawing/2014/main" id="{8B6C5AB2-8241-B57B-709A-17FA5A662984}"/>
              </a:ext>
            </a:extLst>
          </p:cNvPr>
          <p:cNvSpPr txBox="1">
            <a:spLocks/>
          </p:cNvSpPr>
          <p:nvPr/>
        </p:nvSpPr>
        <p:spPr>
          <a:xfrm>
            <a:off x="266699" y="5506043"/>
            <a:ext cx="4222173" cy="635000"/>
          </a:xfrm>
          <a:prstGeom prst="rect">
            <a:avLst/>
          </a:prstGeom>
          <a:ln w="38100">
            <a:noFill/>
          </a:ln>
        </p:spPr>
        <p:txBody>
          <a:bodyPr vert="horz" lIns="0" tIns="0" rIns="0" bIns="0" rtlCol="0" anchor="ctr">
            <a:no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342900" indent="-342900"/>
            <a:r>
              <a:rPr lang="en-US" sz="2400"/>
              <a:t>Finish by selecting </a:t>
            </a:r>
            <a:r>
              <a:rPr lang="en-US" sz="2400" b="1" i="1"/>
              <a:t>Submit</a:t>
            </a:r>
          </a:p>
        </p:txBody>
      </p:sp>
      <p:pic>
        <p:nvPicPr>
          <p:cNvPr id="10" name="Content Placeholder 4">
            <a:extLst>
              <a:ext uri="{FF2B5EF4-FFF2-40B4-BE49-F238E27FC236}">
                <a16:creationId xmlns:a16="http://schemas.microsoft.com/office/drawing/2014/main" id="{E06AD1B0-7BEA-7B66-AA34-948DF588C7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12916" y="1324980"/>
            <a:ext cx="5967997" cy="5002497"/>
          </a:xfrm>
          <a:prstGeom prst="rect">
            <a:avLst/>
          </a:prstGeom>
        </p:spPr>
      </p:pic>
    </p:spTree>
    <p:extLst>
      <p:ext uri="{BB962C8B-B14F-4D97-AF65-F5344CB8AC3E}">
        <p14:creationId xmlns:p14="http://schemas.microsoft.com/office/powerpoint/2010/main" val="394750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FBA690-AB3D-AFFE-453A-98DB7E8C3AAB}"/>
              </a:ext>
            </a:extLst>
          </p:cNvPr>
          <p:cNvSpPr>
            <a:spLocks noGrp="1"/>
          </p:cNvSpPr>
          <p:nvPr>
            <p:ph type="title"/>
          </p:nvPr>
        </p:nvSpPr>
        <p:spPr>
          <a:xfrm>
            <a:off x="266699" y="320625"/>
            <a:ext cx="11410949" cy="521093"/>
          </a:xfrm>
        </p:spPr>
        <p:txBody>
          <a:bodyPr/>
          <a:lstStyle/>
          <a:p>
            <a:r>
              <a:rPr lang="en-US" b="1"/>
              <a:t>What Happens Next</a:t>
            </a:r>
            <a:endParaRPr lang="en-US"/>
          </a:p>
        </p:txBody>
      </p:sp>
      <p:sp>
        <p:nvSpPr>
          <p:cNvPr id="2" name="Text Placeholder 1">
            <a:extLst>
              <a:ext uri="{FF2B5EF4-FFF2-40B4-BE49-F238E27FC236}">
                <a16:creationId xmlns:a16="http://schemas.microsoft.com/office/drawing/2014/main" id="{DA1A6575-8A74-5007-A708-9A5E70B4E41D}"/>
              </a:ext>
            </a:extLst>
          </p:cNvPr>
          <p:cNvSpPr>
            <a:spLocks noGrp="1"/>
          </p:cNvSpPr>
          <p:nvPr>
            <p:ph type="body" idx="1"/>
          </p:nvPr>
        </p:nvSpPr>
        <p:spPr>
          <a:xfrm>
            <a:off x="3086883" y="1488520"/>
            <a:ext cx="8193974" cy="3880959"/>
          </a:xfrm>
        </p:spPr>
        <p:txBody>
          <a:bodyPr anchor="t">
            <a:noAutofit/>
          </a:bodyPr>
          <a:lstStyle/>
          <a:p>
            <a:pPr marL="285750" indent="-285750">
              <a:buFont typeface="Arial" panose="020B0604020202020204" pitchFamily="34" charset="0"/>
              <a:buChar char="•"/>
            </a:pPr>
            <a:r>
              <a:rPr lang="en-US" sz="2400" b="0" cap="none" dirty="0">
                <a:solidFill>
                  <a:schemeClr val="tx1"/>
                </a:solidFill>
                <a:latin typeface="+mn-lt"/>
              </a:rPr>
              <a:t>When the additional information is submitted, the clinical reviewer will receive a task to begin the medical necessity review.</a:t>
            </a:r>
            <a:r>
              <a:rPr lang="en-US" sz="2400" b="0" cap="none" dirty="0">
                <a:latin typeface="+mn-lt"/>
              </a:rPr>
              <a:t> </a:t>
            </a:r>
          </a:p>
          <a:p>
            <a:endParaRPr lang="en-US" sz="2400" b="0" cap="none" dirty="0">
              <a:solidFill>
                <a:schemeClr val="tx1"/>
              </a:solidFill>
              <a:latin typeface="+mn-lt"/>
            </a:endParaRPr>
          </a:p>
          <a:p>
            <a:pPr marL="285750" indent="-285750">
              <a:buFont typeface="Arial" panose="020B0604020202020204" pitchFamily="34" charset="0"/>
              <a:buChar char="•"/>
            </a:pPr>
            <a:r>
              <a:rPr lang="en-US" sz="2400" b="0" cap="none" dirty="0">
                <a:solidFill>
                  <a:schemeClr val="tx1"/>
                </a:solidFill>
                <a:latin typeface="+mn-lt"/>
              </a:rPr>
              <a:t>Upon receipt of the additional information, Acentra has an additional five business days for standard reviews and forty-eight hours for expedited or concurrent reviews, to complete the request.</a:t>
            </a:r>
          </a:p>
        </p:txBody>
      </p:sp>
      <p:pic>
        <p:nvPicPr>
          <p:cNvPr id="8" name="Picture 7">
            <a:extLst>
              <a:ext uri="{FF2B5EF4-FFF2-40B4-BE49-F238E27FC236}">
                <a16:creationId xmlns:a16="http://schemas.microsoft.com/office/drawing/2014/main" id="{44C362B2-B18F-B645-183D-1437AAC9F95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 y="2066544"/>
            <a:ext cx="2731008" cy="2724912"/>
          </a:xfrm>
          <a:prstGeom prst="rect">
            <a:avLst/>
          </a:prstGeom>
        </p:spPr>
      </p:pic>
    </p:spTree>
    <p:extLst>
      <p:ext uri="{BB962C8B-B14F-4D97-AF65-F5344CB8AC3E}">
        <p14:creationId xmlns:p14="http://schemas.microsoft.com/office/powerpoint/2010/main" val="392386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439601"/>
            <a:ext cx="10255250" cy="1978797"/>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25000"/>
              </a:lnSpc>
              <a:spcBef>
                <a:spcPts val="379"/>
              </a:spcBef>
              <a:buClr>
                <a:schemeClr val="accent1"/>
              </a:buClr>
              <a:buSzPct val="125000"/>
              <a:buFont typeface="Arial" panose="020B0604020202020204" pitchFamily="34" charset="0"/>
            </a:pPr>
            <a:r>
              <a:rPr lang="en-US" sz="4800" b="1">
                <a:ea typeface="+mn-ea"/>
              </a:rPr>
              <a:t>Requests for Additional Units</a:t>
            </a:r>
          </a:p>
        </p:txBody>
      </p:sp>
    </p:spTree>
    <p:extLst>
      <p:ext uri="{BB962C8B-B14F-4D97-AF65-F5344CB8AC3E}">
        <p14:creationId xmlns:p14="http://schemas.microsoft.com/office/powerpoint/2010/main" val="1762748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AA1B0-7DF6-DFE0-6B69-D74BCFA7E8D0}"/>
              </a:ext>
            </a:extLst>
          </p:cNvPr>
          <p:cNvSpPr>
            <a:spLocks noGrp="1"/>
          </p:cNvSpPr>
          <p:nvPr>
            <p:ph type="title"/>
          </p:nvPr>
        </p:nvSpPr>
        <p:spPr/>
        <p:txBody>
          <a:bodyPr/>
          <a:lstStyle/>
          <a:p>
            <a:r>
              <a:rPr lang="en-US" b="1"/>
              <a:t>Requesting Additional Units</a:t>
            </a:r>
          </a:p>
        </p:txBody>
      </p:sp>
      <p:sp>
        <p:nvSpPr>
          <p:cNvPr id="2" name="Text Placeholder 1">
            <a:extLst>
              <a:ext uri="{FF2B5EF4-FFF2-40B4-BE49-F238E27FC236}">
                <a16:creationId xmlns:a16="http://schemas.microsoft.com/office/drawing/2014/main" id="{7628E55D-76A0-7414-7478-C7FE57FCD2BE}"/>
              </a:ext>
            </a:extLst>
          </p:cNvPr>
          <p:cNvSpPr>
            <a:spLocks noGrp="1"/>
          </p:cNvSpPr>
          <p:nvPr>
            <p:ph type="body" sz="quarter" idx="13"/>
          </p:nvPr>
        </p:nvSpPr>
        <p:spPr>
          <a:xfrm>
            <a:off x="355740" y="1330189"/>
            <a:ext cx="11303000" cy="5124057"/>
          </a:xfrm>
        </p:spPr>
        <p:txBody>
          <a:bodyPr>
            <a:noAutofit/>
          </a:bodyPr>
          <a:lstStyle/>
          <a:p>
            <a:pPr marL="514350" marR="0" indent="-285750" algn="l">
              <a:lnSpc>
                <a:spcPct val="150000"/>
              </a:lnSpc>
              <a:spcAft>
                <a:spcPts val="600"/>
              </a:spcAft>
              <a:buClr>
                <a:srgbClr val="2BBC2B"/>
              </a:buClr>
            </a:pPr>
            <a:r>
              <a:rPr lang="en-US" sz="2000" spc="0" dirty="0">
                <a:solidFill>
                  <a:srgbClr val="000000"/>
                </a:solidFill>
                <a:latin typeface="Arial" panose="02020603050405020304" pitchFamily="2"/>
              </a:rPr>
              <a:t>To request additional units, providers will need to extend the existing prior authorization (PA) by selecting the extend button within the case or from “actions” drop down for the case in the queue. </a:t>
            </a:r>
          </a:p>
          <a:p>
            <a:pPr marL="514350" marR="0" indent="-285750" algn="l">
              <a:lnSpc>
                <a:spcPct val="150000"/>
              </a:lnSpc>
              <a:spcAft>
                <a:spcPts val="600"/>
              </a:spcAft>
              <a:buClr>
                <a:srgbClr val="2BBC2B"/>
              </a:buClr>
            </a:pPr>
            <a:r>
              <a:rPr lang="en-US" sz="2000" spc="0" dirty="0">
                <a:solidFill>
                  <a:srgbClr val="000000"/>
                </a:solidFill>
                <a:latin typeface="Arial" panose="02020603050405020304" pitchFamily="2"/>
              </a:rPr>
              <a:t>The user will need to update the start date to reflect the date that the new units need to begin. (E.G. the current PA has an end date of 02/05/2024 but the units have been exhausted as of 01/20/2024, the provider will change the auto-populated start date from 02/06/2024 to 01/21/2024). </a:t>
            </a:r>
          </a:p>
          <a:p>
            <a:pPr marL="514350" marR="0" indent="-285750" algn="l">
              <a:lnSpc>
                <a:spcPct val="150000"/>
              </a:lnSpc>
              <a:spcAft>
                <a:spcPts val="600"/>
              </a:spcAft>
              <a:buClr>
                <a:srgbClr val="2BBC2B"/>
              </a:buClr>
            </a:pPr>
            <a:r>
              <a:rPr lang="en-US" sz="2000" spc="0" dirty="0">
                <a:solidFill>
                  <a:srgbClr val="000000"/>
                </a:solidFill>
                <a:latin typeface="Arial" panose="02020603050405020304" pitchFamily="2"/>
              </a:rPr>
              <a:t>The only exception to the date changes is for MRO packages. Providers will still use the extend feature but will keep the Dates of Service (DOS) the same as the existing request time.</a:t>
            </a:r>
          </a:p>
          <a:p>
            <a:pPr marL="514350" marR="0" indent="-285750" algn="l">
              <a:lnSpc>
                <a:spcPct val="150000"/>
              </a:lnSpc>
              <a:buClr>
                <a:srgbClr val="2BBC2B"/>
              </a:buClr>
            </a:pPr>
            <a:r>
              <a:rPr lang="en-US" sz="2000" spc="0" dirty="0">
                <a:solidFill>
                  <a:srgbClr val="000000"/>
                </a:solidFill>
                <a:latin typeface="Arial" panose="02020603050405020304" pitchFamily="2"/>
              </a:rPr>
              <a:t>Provider can delete all additional codes that do not need to be extended.</a:t>
            </a:r>
            <a:endParaRPr lang="en-US" sz="2000" dirty="0">
              <a:latin typeface="Arial "/>
            </a:endParaRPr>
          </a:p>
          <a:p>
            <a:endParaRPr lang="en-US" sz="2000" dirty="0"/>
          </a:p>
        </p:txBody>
      </p:sp>
    </p:spTree>
    <p:extLst>
      <p:ext uri="{BB962C8B-B14F-4D97-AF65-F5344CB8AC3E}">
        <p14:creationId xmlns:p14="http://schemas.microsoft.com/office/powerpoint/2010/main" val="176560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CBA44-9110-1BE4-07A5-F49EE8C049E6}"/>
              </a:ext>
            </a:extLst>
          </p:cNvPr>
          <p:cNvSpPr>
            <a:spLocks noGrp="1"/>
          </p:cNvSpPr>
          <p:nvPr>
            <p:ph type="title"/>
          </p:nvPr>
        </p:nvSpPr>
        <p:spPr/>
        <p:txBody>
          <a:bodyPr/>
          <a:lstStyle/>
          <a:p>
            <a:r>
              <a:rPr lang="en-US" sz="4000" b="1" kern="0" spc="70">
                <a:solidFill>
                  <a:srgbClr val="000000"/>
                </a:solidFill>
                <a:latin typeface="Arial" panose="02020603050405020304" pitchFamily="2"/>
              </a:rPr>
              <a:t>Additional Unit Requests Process</a:t>
            </a:r>
            <a:endParaRPr lang="en-US" b="1"/>
          </a:p>
        </p:txBody>
      </p:sp>
      <p:sp>
        <p:nvSpPr>
          <p:cNvPr id="4" name="Text Placeholder 1">
            <a:extLst>
              <a:ext uri="{FF2B5EF4-FFF2-40B4-BE49-F238E27FC236}">
                <a16:creationId xmlns:a16="http://schemas.microsoft.com/office/drawing/2014/main" id="{4B5A3E99-8D6A-5D21-9F2B-037F1F4DCDB1}"/>
              </a:ext>
            </a:extLst>
          </p:cNvPr>
          <p:cNvSpPr>
            <a:spLocks noGrp="1"/>
          </p:cNvSpPr>
          <p:nvPr>
            <p:ph type="body" sz="quarter" idx="13"/>
          </p:nvPr>
        </p:nvSpPr>
        <p:spPr>
          <a:xfrm>
            <a:off x="355600" y="1330325"/>
            <a:ext cx="11303000" cy="1187097"/>
          </a:xfrm>
        </p:spPr>
        <p:txBody>
          <a:bodyPr/>
          <a:lstStyle/>
          <a:p>
            <a:pPr algn="ctr"/>
            <a:r>
              <a:rPr lang="en-US" sz="2800"/>
              <a:t>To begin, the user will choose to extend the existing PA. This can be done from the queue view or within the case itself.</a:t>
            </a:r>
          </a:p>
          <a:p>
            <a:endParaRPr lang="en-US"/>
          </a:p>
        </p:txBody>
      </p:sp>
      <p:pic>
        <p:nvPicPr>
          <p:cNvPr id="6" name="Picture 5">
            <a:extLst>
              <a:ext uri="{FF2B5EF4-FFF2-40B4-BE49-F238E27FC236}">
                <a16:creationId xmlns:a16="http://schemas.microsoft.com/office/drawing/2014/main" id="{6C8ECBF6-24AD-A8A2-ABDF-D0EDCEB84D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0768" y="2517422"/>
            <a:ext cx="8750463" cy="3330229"/>
          </a:xfrm>
          <a:prstGeom prst="rect">
            <a:avLst/>
          </a:prstGeom>
        </p:spPr>
      </p:pic>
    </p:spTree>
    <p:extLst>
      <p:ext uri="{BB962C8B-B14F-4D97-AF65-F5344CB8AC3E}">
        <p14:creationId xmlns:p14="http://schemas.microsoft.com/office/powerpoint/2010/main" val="495880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7F87-1069-B466-A753-78EAC2145791}"/>
              </a:ext>
            </a:extLst>
          </p:cNvPr>
          <p:cNvSpPr>
            <a:spLocks noGrp="1"/>
          </p:cNvSpPr>
          <p:nvPr>
            <p:ph type="title"/>
          </p:nvPr>
        </p:nvSpPr>
        <p:spPr>
          <a:xfrm>
            <a:off x="277583" y="262558"/>
            <a:ext cx="11410949" cy="521093"/>
          </a:xfrm>
        </p:spPr>
        <p:txBody>
          <a:bodyPr/>
          <a:lstStyle/>
          <a:p>
            <a:r>
              <a:rPr lang="en-US" b="1"/>
              <a:t>Request Process</a:t>
            </a:r>
          </a:p>
        </p:txBody>
      </p:sp>
      <p:sp>
        <p:nvSpPr>
          <p:cNvPr id="10" name="TextBox 9">
            <a:extLst>
              <a:ext uri="{FF2B5EF4-FFF2-40B4-BE49-F238E27FC236}">
                <a16:creationId xmlns:a16="http://schemas.microsoft.com/office/drawing/2014/main" id="{390EAC71-59A3-B5A9-AEAA-2A69E3D80E73}"/>
              </a:ext>
            </a:extLst>
          </p:cNvPr>
          <p:cNvSpPr txBox="1"/>
          <p:nvPr/>
        </p:nvSpPr>
        <p:spPr>
          <a:xfrm>
            <a:off x="810438" y="1643960"/>
            <a:ext cx="9193723" cy="461665"/>
          </a:xfrm>
          <a:prstGeom prst="rect">
            <a:avLst/>
          </a:prstGeom>
          <a:noFill/>
        </p:spPr>
        <p:txBody>
          <a:bodyPr wrap="square">
            <a:spAutoFit/>
          </a:bodyPr>
          <a:lstStyle/>
          <a:p>
            <a:pPr marL="342900" indent="-342900">
              <a:buClr>
                <a:srgbClr val="00B050"/>
              </a:buClr>
              <a:buFont typeface="Arial" panose="020B0604020202020204" pitchFamily="34" charset="0"/>
              <a:buChar char="•"/>
            </a:pPr>
            <a:r>
              <a:rPr lang="en-US" sz="2400" kern="1200" dirty="0">
                <a:solidFill>
                  <a:schemeClr val="tx1"/>
                </a:solidFill>
                <a:latin typeface="Arial "/>
              </a:rPr>
              <a:t>The system will ask the user to verify the action by clicking YES.</a:t>
            </a:r>
            <a:endParaRPr lang="en-US" sz="2400" dirty="0"/>
          </a:p>
        </p:txBody>
      </p:sp>
      <p:pic>
        <p:nvPicPr>
          <p:cNvPr id="5" name="Picture 4" descr="Screen grab of the Information Box asking the user to confirm the extension of the record.">
            <a:extLst>
              <a:ext uri="{FF2B5EF4-FFF2-40B4-BE49-F238E27FC236}">
                <a16:creationId xmlns:a16="http://schemas.microsoft.com/office/drawing/2014/main" id="{61CE3E23-6B10-99C9-BB9E-9A40F7505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482" y="2333588"/>
            <a:ext cx="3446002" cy="1555676"/>
          </a:xfrm>
          <a:prstGeom prst="rect">
            <a:avLst/>
          </a:prstGeom>
        </p:spPr>
      </p:pic>
      <p:sp>
        <p:nvSpPr>
          <p:cNvPr id="7" name="Text Placeholder 3"/>
          <p:cNvSpPr txBox="1">
            <a:spLocks/>
          </p:cNvSpPr>
          <p:nvPr/>
        </p:nvSpPr>
        <p:spPr>
          <a:xfrm>
            <a:off x="668499" y="3889264"/>
            <a:ext cx="10629119" cy="1734533"/>
          </a:xfrm>
          <a:prstGeom prst="rect">
            <a:avLst/>
          </a:prstGeom>
          <a:noFill/>
          <a:ln w="0" cmpd="sng">
            <a:noFill/>
            <a:prstDash val="solid"/>
          </a:ln>
          <a:effectLst/>
        </p:spPr>
        <p:txBody>
          <a:bodyPr rot="0" spcFirstLastPara="0" vertOverflow="overflow" horzOverflow="overflow" vert="horz" wrap="square" lIns="0" tIns="6350" rIns="0" bIns="0" numCol="1" spcCol="0" rtlCol="0" fromWordArt="0" anchor="ctr" anchorCtr="0" forceAA="0" compatLnSpc="1">
            <a:prstTxWarp prst="textNoShape">
              <a:avLst/>
            </a:prstTxWarp>
            <a:noAutofit/>
          </a:bodyPr>
          <a:lstStyle>
            <a:lvl1pPr algn="l" defTabSz="498168" rtl="0" eaLnBrk="1" latinLnBrk="0" hangingPunct="1">
              <a:lnSpc>
                <a:spcPct val="90000"/>
              </a:lnSpc>
              <a:spcBef>
                <a:spcPct val="0"/>
              </a:spcBef>
              <a:buNone/>
              <a:defRPr sz="3593" b="0" i="0" kern="1200">
                <a:solidFill>
                  <a:schemeClr val="tx1"/>
                </a:solidFill>
                <a:latin typeface="Arial" panose="020B0604020202020204" pitchFamily="34" charset="0"/>
                <a:ea typeface="+mj-ea"/>
                <a:cs typeface="Arial" panose="020B0604020202020204" pitchFamily="34" charset="0"/>
              </a:defRPr>
            </a:lvl1pPr>
          </a:lstStyle>
          <a:p>
            <a:pPr marL="525780" indent="-342900" defTabSz="914400">
              <a:lnSpc>
                <a:spcPct val="100000"/>
              </a:lnSpc>
              <a:spcBef>
                <a:spcPts val="0"/>
              </a:spcBef>
              <a:buClr>
                <a:srgbClr val="00B050"/>
              </a:buClr>
              <a:buFont typeface="Arial" panose="020B0604020202020204" pitchFamily="34" charset="0"/>
              <a:buChar char="•"/>
              <a:defRPr/>
            </a:pPr>
            <a:r>
              <a:rPr lang="en-US" sz="2400" kern="0" spc="-40" dirty="0">
                <a:solidFill>
                  <a:srgbClr val="000000"/>
                </a:solidFill>
                <a:latin typeface="Arial" panose="02020603050405020304" pitchFamily="2"/>
              </a:rPr>
              <a:t>Next the system will populate the case summary. Here the user will scroll to the Clinical section and select the down caret to expand the section. </a:t>
            </a:r>
          </a:p>
        </p:txBody>
      </p:sp>
      <p:pic>
        <p:nvPicPr>
          <p:cNvPr id="8" name="Picture 7" descr="Screen grab of the down carat in the case summary to expand the clinical section of the case."/>
          <p:cNvPicPr/>
          <p:nvPr/>
        </p:nvPicPr>
        <p:blipFill>
          <a:blip r:embed="rId3">
            <a:extLst>
              <a:ext uri="{28A0092B-C50C-407E-A947-70E740481C1C}">
                <a14:useLocalDpi xmlns:a14="http://schemas.microsoft.com/office/drawing/2010/main" val="0"/>
              </a:ext>
            </a:extLst>
          </a:blip>
          <a:srcRect/>
          <a:stretch/>
        </p:blipFill>
        <p:spPr>
          <a:xfrm>
            <a:off x="1866728" y="5578534"/>
            <a:ext cx="7587511" cy="875076"/>
          </a:xfrm>
          <a:prstGeom prst="rect">
            <a:avLst/>
          </a:prstGeom>
        </p:spPr>
      </p:pic>
    </p:spTree>
    <p:extLst>
      <p:ext uri="{BB962C8B-B14F-4D97-AF65-F5344CB8AC3E}">
        <p14:creationId xmlns:p14="http://schemas.microsoft.com/office/powerpoint/2010/main" val="2431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ABD0D6-3E0B-D06E-E658-DADD882E62EF}"/>
              </a:ext>
            </a:extLst>
          </p:cNvPr>
          <p:cNvSpPr>
            <a:spLocks noGrp="1"/>
          </p:cNvSpPr>
          <p:nvPr>
            <p:ph type="title"/>
          </p:nvPr>
        </p:nvSpPr>
        <p:spPr>
          <a:xfrm>
            <a:off x="390525" y="233623"/>
            <a:ext cx="11410949" cy="521093"/>
          </a:xfrm>
        </p:spPr>
        <p:txBody>
          <a:bodyPr/>
          <a:lstStyle/>
          <a:p>
            <a:r>
              <a:rPr lang="en-US" b="1"/>
              <a:t>Request Process Continued</a:t>
            </a:r>
          </a:p>
        </p:txBody>
      </p:sp>
      <p:sp>
        <p:nvSpPr>
          <p:cNvPr id="2" name="Text Placeholder 1">
            <a:extLst>
              <a:ext uri="{FF2B5EF4-FFF2-40B4-BE49-F238E27FC236}">
                <a16:creationId xmlns:a16="http://schemas.microsoft.com/office/drawing/2014/main" id="{355DBB4F-719A-0990-8F74-A265050D2539}"/>
              </a:ext>
            </a:extLst>
          </p:cNvPr>
          <p:cNvSpPr>
            <a:spLocks noGrp="1"/>
          </p:cNvSpPr>
          <p:nvPr>
            <p:ph type="body" sz="quarter" idx="4294967295"/>
          </p:nvPr>
        </p:nvSpPr>
        <p:spPr>
          <a:xfrm>
            <a:off x="263525" y="1037868"/>
            <a:ext cx="6699250" cy="646113"/>
          </a:xfrm>
          <a:ln w="12700">
            <a:noFill/>
          </a:ln>
        </p:spPr>
        <p:txBody>
          <a:bodyPr>
            <a:noAutofit/>
          </a:bodyPr>
          <a:lstStyle/>
          <a:p>
            <a:r>
              <a:rPr lang="en-US" sz="2400" b="0" kern="0" spc="-40">
                <a:solidFill>
                  <a:srgbClr val="000000"/>
                </a:solidFill>
                <a:latin typeface="Arial" panose="02020603050405020304" pitchFamily="2"/>
              </a:rPr>
              <a:t>The user will then scroll to the new request line.</a:t>
            </a:r>
            <a:endParaRPr lang="en-US" sz="2400"/>
          </a:p>
        </p:txBody>
      </p:sp>
      <p:pic>
        <p:nvPicPr>
          <p:cNvPr id="11" name="Picture 10" descr="Screen grab of what the user can expect to see after expanding the section, noting a Request number and un-submitted status. ">
            <a:extLst>
              <a:ext uri="{FF2B5EF4-FFF2-40B4-BE49-F238E27FC236}">
                <a16:creationId xmlns:a16="http://schemas.microsoft.com/office/drawing/2014/main" id="{0F6E15E4-D978-A2E4-968C-176CF1CB8167}"/>
              </a:ext>
            </a:extLst>
          </p:cNvPr>
          <p:cNvPicPr/>
          <p:nvPr/>
        </p:nvPicPr>
        <p:blipFill>
          <a:blip r:embed="rId3">
            <a:extLst>
              <a:ext uri="{28A0092B-C50C-407E-A947-70E740481C1C}">
                <a14:useLocalDpi xmlns:a14="http://schemas.microsoft.com/office/drawing/2010/main" val="0"/>
              </a:ext>
            </a:extLst>
          </a:blip>
          <a:srcRect/>
          <a:stretch/>
        </p:blipFill>
        <p:spPr>
          <a:xfrm>
            <a:off x="3085160" y="1729192"/>
            <a:ext cx="6021680" cy="1161373"/>
          </a:xfrm>
          <a:prstGeom prst="rect">
            <a:avLst/>
          </a:prstGeom>
        </p:spPr>
      </p:pic>
      <p:sp>
        <p:nvSpPr>
          <p:cNvPr id="3" name="Text Placeholder 2">
            <a:extLst>
              <a:ext uri="{FF2B5EF4-FFF2-40B4-BE49-F238E27FC236}">
                <a16:creationId xmlns:a16="http://schemas.microsoft.com/office/drawing/2014/main" id="{E14F8314-54FE-5301-3C10-4F4B2FB70C54}"/>
              </a:ext>
            </a:extLst>
          </p:cNvPr>
          <p:cNvSpPr>
            <a:spLocks noGrp="1"/>
          </p:cNvSpPr>
          <p:nvPr>
            <p:ph type="body" sz="quarter" idx="4294967295"/>
          </p:nvPr>
        </p:nvSpPr>
        <p:spPr>
          <a:xfrm>
            <a:off x="263525" y="2935776"/>
            <a:ext cx="11664950" cy="522288"/>
          </a:xfrm>
          <a:ln w="12700">
            <a:noFill/>
          </a:ln>
        </p:spPr>
        <p:txBody>
          <a:bodyPr>
            <a:noAutofit/>
          </a:bodyPr>
          <a:lstStyle/>
          <a:p>
            <a:r>
              <a:rPr lang="en-US" sz="2400" b="0" kern="0">
                <a:solidFill>
                  <a:sysClr val="windowText" lastClr="000000"/>
                </a:solidFill>
                <a:latin typeface="Arial "/>
              </a:rPr>
              <a:t>The user will change the requested start date to the date the new units need to start. </a:t>
            </a:r>
            <a:endParaRPr lang="en-US" sz="2400"/>
          </a:p>
        </p:txBody>
      </p:sp>
      <p:pic>
        <p:nvPicPr>
          <p:cNvPr id="12" name="Picture 11" descr="Screen grab of the areas within the new request line that must be filled out. ">
            <a:extLst>
              <a:ext uri="{FF2B5EF4-FFF2-40B4-BE49-F238E27FC236}">
                <a16:creationId xmlns:a16="http://schemas.microsoft.com/office/drawing/2014/main" id="{41D79DCE-B3F2-4A57-809D-2A78340534F9}"/>
              </a:ext>
            </a:extLst>
          </p:cNvPr>
          <p:cNvPicPr/>
          <p:nvPr/>
        </p:nvPicPr>
        <p:blipFill>
          <a:blip r:embed="rId4">
            <a:extLst>
              <a:ext uri="{28A0092B-C50C-407E-A947-70E740481C1C}">
                <a14:useLocalDpi xmlns:a14="http://schemas.microsoft.com/office/drawing/2010/main" val="0"/>
              </a:ext>
            </a:extLst>
          </a:blip>
          <a:srcRect/>
          <a:stretch/>
        </p:blipFill>
        <p:spPr>
          <a:xfrm>
            <a:off x="3085160" y="3661080"/>
            <a:ext cx="6021680" cy="2013060"/>
          </a:xfrm>
          <a:prstGeom prst="rect">
            <a:avLst/>
          </a:prstGeom>
        </p:spPr>
      </p:pic>
      <p:sp>
        <p:nvSpPr>
          <p:cNvPr id="9" name="Text Placeholder 8">
            <a:extLst>
              <a:ext uri="{FF2B5EF4-FFF2-40B4-BE49-F238E27FC236}">
                <a16:creationId xmlns:a16="http://schemas.microsoft.com/office/drawing/2014/main" id="{209D09D5-0DB1-1E31-85C1-007C85720DA6}"/>
              </a:ext>
            </a:extLst>
          </p:cNvPr>
          <p:cNvSpPr>
            <a:spLocks noGrp="1"/>
          </p:cNvSpPr>
          <p:nvPr>
            <p:ph type="body" sz="quarter" idx="4294967295"/>
          </p:nvPr>
        </p:nvSpPr>
        <p:spPr>
          <a:xfrm>
            <a:off x="277585" y="5708650"/>
            <a:ext cx="11664950" cy="911225"/>
          </a:xfrm>
          <a:ln w="12700">
            <a:noFill/>
          </a:ln>
        </p:spPr>
        <p:txBody>
          <a:bodyPr>
            <a:normAutofit/>
          </a:bodyPr>
          <a:lstStyle/>
          <a:p>
            <a:pPr marL="0" indent="0">
              <a:buNone/>
            </a:pPr>
            <a:r>
              <a:rPr lang="en-US" sz="2000" b="1" kern="0" dirty="0">
                <a:solidFill>
                  <a:schemeClr val="tx1"/>
                </a:solidFill>
                <a:latin typeface="Arial "/>
              </a:rPr>
              <a:t>*EXAMPLE: Original end date was 02/05/2024, this will populate as 02/06/2024 and will need to be changed.</a:t>
            </a:r>
            <a:endParaRPr lang="en-US" sz="2000" b="1" dirty="0">
              <a:solidFill>
                <a:schemeClr val="tx1"/>
              </a:solidFill>
            </a:endParaRPr>
          </a:p>
        </p:txBody>
      </p:sp>
    </p:spTree>
    <p:extLst>
      <p:ext uri="{BB962C8B-B14F-4D97-AF65-F5344CB8AC3E}">
        <p14:creationId xmlns:p14="http://schemas.microsoft.com/office/powerpoint/2010/main" val="4002904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32F5-574C-90BB-D8AA-1067D4406EC5}"/>
              </a:ext>
            </a:extLst>
          </p:cNvPr>
          <p:cNvSpPr>
            <a:spLocks noGrp="1"/>
          </p:cNvSpPr>
          <p:nvPr>
            <p:ph type="title"/>
          </p:nvPr>
        </p:nvSpPr>
        <p:spPr/>
        <p:txBody>
          <a:bodyPr/>
          <a:lstStyle/>
          <a:p>
            <a:r>
              <a:rPr lang="en-US" b="1"/>
              <a:t>Acknowledgement Attestation</a:t>
            </a:r>
          </a:p>
        </p:txBody>
      </p:sp>
      <p:sp>
        <p:nvSpPr>
          <p:cNvPr id="5" name="TextBox 4">
            <a:extLst>
              <a:ext uri="{FF2B5EF4-FFF2-40B4-BE49-F238E27FC236}">
                <a16:creationId xmlns:a16="http://schemas.microsoft.com/office/drawing/2014/main" id="{1BB24658-5AF9-2ECD-7D62-D5ED4DB69094}"/>
              </a:ext>
            </a:extLst>
          </p:cNvPr>
          <p:cNvSpPr txBox="1"/>
          <p:nvPr/>
        </p:nvSpPr>
        <p:spPr>
          <a:xfrm>
            <a:off x="487546" y="1371784"/>
            <a:ext cx="11216908" cy="1569660"/>
          </a:xfrm>
          <a:prstGeom prst="rect">
            <a:avLst/>
          </a:prstGeom>
          <a:noFill/>
        </p:spPr>
        <p:txBody>
          <a:bodyPr wrap="square">
            <a:spAutoFit/>
          </a:bodyPr>
          <a:lstStyle/>
          <a:p>
            <a:pPr>
              <a:buClr>
                <a:srgbClr val="00B050"/>
              </a:buClr>
            </a:pPr>
            <a:r>
              <a:rPr lang="en-US" sz="2400" spc="-40">
                <a:solidFill>
                  <a:srgbClr val="000000"/>
                </a:solidFill>
                <a:latin typeface="Arial" panose="02020603050405020304" pitchFamily="2"/>
              </a:rPr>
              <a:t>Once the request line has been updated to reflect the new start date and requested units, the user will scroll to the bottom of the screen and check the box acknowledging that the PA is not a guarantee of payment and only identifies medical necessity, not benefits. The user will then click the submit button.</a:t>
            </a:r>
            <a:endParaRPr lang="en-US" sz="2400"/>
          </a:p>
        </p:txBody>
      </p:sp>
      <p:pic>
        <p:nvPicPr>
          <p:cNvPr id="6" name="Picture 5" descr="Screen grab of the area where the user will click for understanding that precertification is not a guarantee of payment and only identifies medical necessity, not benefits. Also in the screen grab is the submit button outlined where the user will click once check ing the acknowledgement box.">
            <a:extLst>
              <a:ext uri="{FF2B5EF4-FFF2-40B4-BE49-F238E27FC236}">
                <a16:creationId xmlns:a16="http://schemas.microsoft.com/office/drawing/2014/main" id="{5D1EA850-9C87-0189-180A-8C6559F66D87}"/>
              </a:ext>
            </a:extLst>
          </p:cNvPr>
          <p:cNvPicPr/>
          <p:nvPr/>
        </p:nvPicPr>
        <p:blipFill>
          <a:blip r:embed="rId2">
            <a:extLst>
              <a:ext uri="{28A0092B-C50C-407E-A947-70E740481C1C}">
                <a14:useLocalDpi xmlns:a14="http://schemas.microsoft.com/office/drawing/2010/main" val="0"/>
              </a:ext>
            </a:extLst>
          </a:blip>
          <a:srcRect/>
          <a:stretch/>
        </p:blipFill>
        <p:spPr>
          <a:xfrm>
            <a:off x="621599" y="3429000"/>
            <a:ext cx="10948801" cy="1340016"/>
          </a:xfrm>
          <a:prstGeom prst="rect">
            <a:avLst/>
          </a:prstGeom>
        </p:spPr>
      </p:pic>
    </p:spTree>
    <p:extLst>
      <p:ext uri="{BB962C8B-B14F-4D97-AF65-F5344CB8AC3E}">
        <p14:creationId xmlns:p14="http://schemas.microsoft.com/office/powerpoint/2010/main" val="1272065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9639617-9CDF-253E-6249-9EA6B698E26A}"/>
              </a:ext>
            </a:extLst>
          </p:cNvPr>
          <p:cNvSpPr>
            <a:spLocks noGrp="1"/>
          </p:cNvSpPr>
          <p:nvPr>
            <p:ph type="title"/>
          </p:nvPr>
        </p:nvSpPr>
        <p:spPr>
          <a:xfrm>
            <a:off x="0" y="246758"/>
            <a:ext cx="7155379" cy="521093"/>
          </a:xfrm>
          <a:prstGeom prst="rect">
            <a:avLst/>
          </a:prstGeom>
          <a:noFill/>
          <a:ln w="0" cmpd="sng">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65760" marR="0" lvl="0" indent="0" algn="l" defTabSz="499116" rtl="0" eaLnBrk="1" fontAlgn="auto" latinLnBrk="0" hangingPunct="1">
              <a:lnSpc>
                <a:spcPct val="90000"/>
              </a:lnSpc>
              <a:spcBef>
                <a:spcPct val="0"/>
              </a:spcBef>
              <a:spcAft>
                <a:spcPts val="470"/>
              </a:spcAft>
              <a:buClr>
                <a:schemeClr val="accent1"/>
              </a:buClr>
              <a:buSzPct val="125000"/>
              <a:buFont typeface="Arial" panose="020B0604020202020204" pitchFamily="34" charset="0"/>
              <a:buNone/>
              <a:tabLst/>
              <a:defRPr/>
            </a:pPr>
            <a:r>
              <a:rPr kumimoji="0" lang="en-US" b="1"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t>Authorization Revisions</a:t>
            </a:r>
          </a:p>
        </p:txBody>
      </p:sp>
      <p:sp>
        <p:nvSpPr>
          <p:cNvPr id="4" name="Text Placeholder 3"/>
          <p:cNvSpPr>
            <a:spLocks noGrp="1"/>
          </p:cNvSpPr>
          <p:nvPr>
            <p:ph type="body" sz="quarter" idx="13"/>
          </p:nvPr>
        </p:nvSpPr>
        <p:spPr>
          <a:xfrm>
            <a:off x="266699" y="1311140"/>
            <a:ext cx="5829301" cy="4746760"/>
          </a:xfrm>
          <a:prstGeom prst="rect">
            <a:avLst/>
          </a:prstGeom>
          <a:solidFill>
            <a:srgbClr val="F2ECE4"/>
          </a:solidFill>
          <a:ln w="57150" cmpd="sng">
            <a:solidFill>
              <a:srgbClr val="2BBC2B"/>
            </a:solidFill>
            <a:prstDash val="solid"/>
          </a:ln>
        </p:spPr>
        <p:txBody>
          <a:bodyPr vert="horz" lIns="0" tIns="0" rIns="0" bIns="0" anchor="ctr">
            <a:noAutofit/>
          </a:bodyPr>
          <a:lstStyle/>
          <a:p>
            <a:pPr marL="548640" indent="-342900">
              <a:lnSpc>
                <a:spcPct val="100000"/>
              </a:lnSpc>
              <a:spcBef>
                <a:spcPts val="1200"/>
              </a:spcBef>
              <a:spcAft>
                <a:spcPts val="1200"/>
              </a:spcAft>
              <a:buClr>
                <a:srgbClr val="2BBC2B"/>
              </a:buClr>
            </a:pPr>
            <a:r>
              <a:rPr lang="en-US" sz="2400" dirty="0">
                <a:latin typeface="Arial "/>
              </a:rPr>
              <a:t>Authorization Revision Request include:</a:t>
            </a:r>
          </a:p>
          <a:p>
            <a:pPr marL="1012680" lvl="1" indent="-342900">
              <a:lnSpc>
                <a:spcPct val="100000"/>
              </a:lnSpc>
              <a:spcBef>
                <a:spcPts val="1200"/>
              </a:spcBef>
              <a:spcAft>
                <a:spcPts val="1200"/>
              </a:spcAft>
              <a:buClr>
                <a:srgbClr val="2BBC2B"/>
              </a:buClr>
            </a:pPr>
            <a:r>
              <a:rPr lang="en-US" sz="2202" dirty="0">
                <a:latin typeface="Arial "/>
              </a:rPr>
              <a:t>Requests to move units between codes already approved. </a:t>
            </a:r>
          </a:p>
          <a:p>
            <a:pPr marL="1012680" lvl="1" indent="-342900">
              <a:lnSpc>
                <a:spcPct val="100000"/>
              </a:lnSpc>
              <a:spcBef>
                <a:spcPts val="1200"/>
              </a:spcBef>
              <a:spcAft>
                <a:spcPts val="1200"/>
              </a:spcAft>
              <a:buClr>
                <a:srgbClr val="2BBC2B"/>
              </a:buClr>
            </a:pPr>
            <a:r>
              <a:rPr lang="en-US" sz="2202" dirty="0">
                <a:latin typeface="Arial "/>
              </a:rPr>
              <a:t>If no additional units are needed but only the end date needs to be extended.</a:t>
            </a:r>
          </a:p>
        </p:txBody>
      </p:sp>
      <p:cxnSp>
        <p:nvCxnSpPr>
          <p:cNvPr id="9" name="Straight Connector 8">
            <a:extLst>
              <a:ext uri="{C183D7F6-B498-43B3-948B-1728B52AA6E4}">
                <adec:decorative xmlns:adec="http://schemas.microsoft.com/office/drawing/2017/decorative" val="1"/>
              </a:ext>
            </a:extLst>
          </p:cNvPr>
          <p:cNvCxnSpPr/>
          <p:nvPr/>
        </p:nvCxnSpPr>
        <p:spPr>
          <a:xfrm>
            <a:off x="265431" y="1039495"/>
            <a:ext cx="1344295" cy="0"/>
          </a:xfrm>
          <a:prstGeom prst="line">
            <a:avLst/>
          </a:prstGeom>
          <a:ln w="39370" cmpd="sng">
            <a:solidFill>
              <a:srgbClr val="2BBB2B"/>
            </a:solidFill>
          </a:ln>
        </p:spPr>
      </p:cxnSp>
      <p:pic>
        <p:nvPicPr>
          <p:cNvPr id="8" name="Picture 7">
            <a:extLst>
              <a:ext uri="{C183D7F6-B498-43B3-948B-1728B52AA6E4}">
                <adec:decorative xmlns:adec="http://schemas.microsoft.com/office/drawing/2017/decorative" val="1"/>
              </a:ext>
            </a:extLst>
          </p:cNvPr>
          <p:cNvPicPr/>
          <p:nvPr/>
        </p:nvPicPr>
        <p:blipFill>
          <a:blip r:embed="rId3"/>
          <a:stretch>
            <a:fillRect/>
          </a:stretch>
        </p:blipFill>
        <p:spPr>
          <a:xfrm>
            <a:off x="11722735" y="6437631"/>
            <a:ext cx="320040" cy="2711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05C001-5584-E2B6-3795-78E30676DD12}"/>
              </a:ext>
            </a:extLst>
          </p:cNvPr>
          <p:cNvSpPr>
            <a:spLocks noGrp="1"/>
          </p:cNvSpPr>
          <p:nvPr>
            <p:ph type="title"/>
          </p:nvPr>
        </p:nvSpPr>
        <p:spPr/>
        <p:txBody>
          <a:bodyPr/>
          <a:lstStyle/>
          <a:p>
            <a:r>
              <a:rPr lang="en-US" b="1"/>
              <a:t>Topics</a:t>
            </a:r>
          </a:p>
        </p:txBody>
      </p:sp>
      <p:sp>
        <p:nvSpPr>
          <p:cNvPr id="3" name="Text Placeholder 2">
            <a:extLst>
              <a:ext uri="{FF2B5EF4-FFF2-40B4-BE49-F238E27FC236}">
                <a16:creationId xmlns:a16="http://schemas.microsoft.com/office/drawing/2014/main" id="{C0E0FFB2-A752-9512-F494-9BA198960A5E}"/>
              </a:ext>
            </a:extLst>
          </p:cNvPr>
          <p:cNvSpPr>
            <a:spLocks noGrp="1"/>
          </p:cNvSpPr>
          <p:nvPr>
            <p:ph type="body" sz="quarter" idx="12"/>
          </p:nvPr>
        </p:nvSpPr>
        <p:spPr>
          <a:xfrm>
            <a:off x="534953" y="1150590"/>
            <a:ext cx="10874440" cy="5183374"/>
          </a:xfrm>
          <a:ln w="76200">
            <a:noFill/>
          </a:ln>
        </p:spPr>
        <p:txBody>
          <a:bodyPr anchor="ctr"/>
          <a:lstStyle/>
          <a:p>
            <a:pPr marL="548640">
              <a:spcBef>
                <a:spcPts val="600"/>
              </a:spcBef>
            </a:pPr>
            <a:r>
              <a:rPr kumimoji="0" lang="en-US" sz="2000" i="0"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Authorization Review Process</a:t>
            </a:r>
            <a:endParaRPr lang="en-US" sz="2000" dirty="0"/>
          </a:p>
          <a:p>
            <a:pPr marL="548640">
              <a:spcBef>
                <a:spcPts val="600"/>
              </a:spcBef>
            </a:pPr>
            <a:r>
              <a:rPr lang="en-US" sz="2000" dirty="0"/>
              <a:t>Pended PA</a:t>
            </a:r>
          </a:p>
          <a:p>
            <a:pPr marL="548640">
              <a:spcBef>
                <a:spcPts val="600"/>
              </a:spcBef>
            </a:pPr>
            <a:r>
              <a:rPr lang="en-US" sz="2000" dirty="0"/>
              <a:t>Requests for Additional Units</a:t>
            </a:r>
          </a:p>
          <a:p>
            <a:pPr marL="548640">
              <a:spcBef>
                <a:spcPts val="600"/>
              </a:spcBef>
            </a:pPr>
            <a:r>
              <a:rPr lang="en-US" sz="2000" dirty="0"/>
              <a:t>Transferring PAs Between Providers</a:t>
            </a:r>
          </a:p>
          <a:p>
            <a:pPr marL="548640">
              <a:spcBef>
                <a:spcPts val="600"/>
              </a:spcBef>
            </a:pPr>
            <a:r>
              <a:rPr lang="en-US" sz="2000" dirty="0"/>
              <a:t>Hospice Member Disenrollment from Managed Care</a:t>
            </a:r>
          </a:p>
          <a:p>
            <a:pPr marL="548640">
              <a:spcBef>
                <a:spcPts val="600"/>
              </a:spcBef>
            </a:pPr>
            <a:r>
              <a:rPr lang="en-US" sz="2000" dirty="0"/>
              <a:t>Retroactive PAs</a:t>
            </a:r>
          </a:p>
          <a:p>
            <a:pPr marL="548640">
              <a:spcBef>
                <a:spcPts val="600"/>
              </a:spcBef>
            </a:pPr>
            <a:r>
              <a:rPr lang="en-US" sz="2000" dirty="0"/>
              <a:t>PA with Third-Party Liability</a:t>
            </a:r>
          </a:p>
          <a:p>
            <a:pPr marL="548640">
              <a:spcBef>
                <a:spcPts val="600"/>
              </a:spcBef>
            </a:pPr>
            <a:r>
              <a:rPr lang="en-US" sz="2000" dirty="0"/>
              <a:t>Administrative Review (AR) and Appeal Process</a:t>
            </a:r>
          </a:p>
          <a:p>
            <a:pPr marL="548640">
              <a:spcBef>
                <a:spcPts val="600"/>
              </a:spcBef>
            </a:pPr>
            <a:r>
              <a:rPr lang="en-US" sz="2000" dirty="0"/>
              <a:t>Common Denials</a:t>
            </a:r>
          </a:p>
          <a:p>
            <a:pPr marL="548640">
              <a:spcBef>
                <a:spcPts val="600"/>
              </a:spcBef>
            </a:pPr>
            <a:r>
              <a:rPr lang="en-US" sz="2000" dirty="0"/>
              <a:t>Helpful Links</a:t>
            </a:r>
          </a:p>
          <a:p>
            <a:pPr marL="548640">
              <a:spcBef>
                <a:spcPts val="600"/>
              </a:spcBef>
            </a:pPr>
            <a:r>
              <a:rPr lang="en-US" sz="2000" dirty="0">
                <a:solidFill>
                  <a:srgbClr val="000000"/>
                </a:solidFill>
              </a:rPr>
              <a:t>Questions</a:t>
            </a:r>
            <a:endParaRPr lang="en-US" sz="2000" dirty="0"/>
          </a:p>
        </p:txBody>
      </p:sp>
    </p:spTree>
    <p:extLst>
      <p:ext uri="{BB962C8B-B14F-4D97-AF65-F5344CB8AC3E}">
        <p14:creationId xmlns:p14="http://schemas.microsoft.com/office/powerpoint/2010/main" val="404340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436598"/>
            <a:ext cx="10255250" cy="1984804"/>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kumimoji="0" lang="en-US" sz="4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Transferring PAs Between Providers</a:t>
            </a:r>
          </a:p>
        </p:txBody>
      </p:sp>
    </p:spTree>
    <p:extLst>
      <p:ext uri="{BB962C8B-B14F-4D97-AF65-F5344CB8AC3E}">
        <p14:creationId xmlns:p14="http://schemas.microsoft.com/office/powerpoint/2010/main" val="1353259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8FB201-58E6-0AB5-65B9-FDA69CA3209B}"/>
              </a:ext>
            </a:extLst>
          </p:cNvPr>
          <p:cNvSpPr>
            <a:spLocks noGrp="1"/>
          </p:cNvSpPr>
          <p:nvPr>
            <p:ph type="title"/>
          </p:nvPr>
        </p:nvSpPr>
        <p:spPr/>
        <p:txBody>
          <a:bodyPr/>
          <a:lstStyle/>
          <a:p>
            <a:r>
              <a:rPr lang="en-US" b="1"/>
              <a:t>Assuming a PA from Another Provider</a:t>
            </a:r>
            <a:endParaRPr lang="en-US"/>
          </a:p>
        </p:txBody>
      </p:sp>
      <p:sp>
        <p:nvSpPr>
          <p:cNvPr id="2" name="Text Placeholder 1">
            <a:extLst>
              <a:ext uri="{FF2B5EF4-FFF2-40B4-BE49-F238E27FC236}">
                <a16:creationId xmlns:a16="http://schemas.microsoft.com/office/drawing/2014/main" id="{8943F635-F0FA-AD90-CD73-A2CCFD59100E}"/>
              </a:ext>
            </a:extLst>
          </p:cNvPr>
          <p:cNvSpPr>
            <a:spLocks noGrp="1"/>
          </p:cNvSpPr>
          <p:nvPr>
            <p:ph type="body" sz="quarter" idx="13"/>
          </p:nvPr>
        </p:nvSpPr>
        <p:spPr>
          <a:xfrm>
            <a:off x="277585" y="1352503"/>
            <a:ext cx="11303000" cy="4746760"/>
          </a:xfrm>
        </p:spPr>
        <p:txBody>
          <a:bodyPr>
            <a:noAutofit/>
          </a:bodyPr>
          <a:lstStyle/>
          <a:p>
            <a:pPr>
              <a:lnSpc>
                <a:spcPct val="100000"/>
              </a:lnSpc>
              <a:spcBef>
                <a:spcPts val="600"/>
              </a:spcBef>
            </a:pPr>
            <a:r>
              <a:rPr lang="en-US" sz="2800" dirty="0"/>
              <a:t>Fax a request on the </a:t>
            </a:r>
            <a:r>
              <a:rPr lang="en-US" sz="2800" b="0" i="0" u="sng" dirty="0">
                <a:solidFill>
                  <a:srgbClr val="24441D"/>
                </a:solidFill>
                <a:effectLst/>
                <a:latin typeface="Open Sans" panose="020B0606030504020204" pitchFamily="34" charset="0"/>
                <a:hlinkClick r:id="rId3" tooltip="Prior Authorization Revision Request Form (New Window)"/>
              </a:rPr>
              <a:t>IHCP Prior Authorization Revision Request Form </a:t>
            </a:r>
            <a:r>
              <a:rPr lang="en-US" sz="2800" dirty="0"/>
              <a:t>to 800-261-2774 or call customer service at 866-725-9991. </a:t>
            </a:r>
          </a:p>
          <a:p>
            <a:pPr>
              <a:lnSpc>
                <a:spcPct val="100000"/>
              </a:lnSpc>
              <a:spcBef>
                <a:spcPts val="600"/>
              </a:spcBef>
            </a:pPr>
            <a:r>
              <a:rPr lang="en-US" sz="2800" dirty="0"/>
              <a:t>Provide all relevant information including but not limited to:</a:t>
            </a:r>
          </a:p>
          <a:p>
            <a:pPr lvl="1">
              <a:lnSpc>
                <a:spcPct val="100000"/>
              </a:lnSpc>
              <a:spcBef>
                <a:spcPts val="600"/>
              </a:spcBef>
            </a:pPr>
            <a:r>
              <a:rPr lang="en-US" sz="2400" dirty="0"/>
              <a:t>Member information</a:t>
            </a:r>
          </a:p>
          <a:p>
            <a:pPr lvl="1">
              <a:lnSpc>
                <a:spcPct val="100000"/>
              </a:lnSpc>
              <a:spcBef>
                <a:spcPts val="600"/>
              </a:spcBef>
            </a:pPr>
            <a:r>
              <a:rPr lang="en-US" sz="2400" dirty="0"/>
              <a:t>Originating provider information</a:t>
            </a:r>
          </a:p>
          <a:p>
            <a:pPr lvl="1">
              <a:lnSpc>
                <a:spcPct val="100000"/>
              </a:lnSpc>
              <a:spcBef>
                <a:spcPts val="600"/>
              </a:spcBef>
            </a:pPr>
            <a:r>
              <a:rPr lang="en-US" sz="2400" dirty="0"/>
              <a:t>Authorization number </a:t>
            </a:r>
          </a:p>
          <a:p>
            <a:pPr lvl="1">
              <a:lnSpc>
                <a:spcPct val="100000"/>
              </a:lnSpc>
              <a:spcBef>
                <a:spcPts val="600"/>
              </a:spcBef>
            </a:pPr>
            <a:r>
              <a:rPr lang="en-US" sz="2400" dirty="0"/>
              <a:t>Procedures on the PA request</a:t>
            </a:r>
          </a:p>
          <a:p>
            <a:pPr lvl="1">
              <a:lnSpc>
                <a:spcPct val="100000"/>
              </a:lnSpc>
              <a:spcBef>
                <a:spcPts val="600"/>
              </a:spcBef>
            </a:pPr>
            <a:r>
              <a:rPr lang="en-US" sz="2400" dirty="0"/>
              <a:t>Date PA will be assumed</a:t>
            </a:r>
          </a:p>
          <a:p>
            <a:pPr>
              <a:lnSpc>
                <a:spcPct val="100000"/>
              </a:lnSpc>
              <a:spcBef>
                <a:spcPts val="600"/>
              </a:spcBef>
            </a:pPr>
            <a:r>
              <a:rPr lang="en-US" sz="2400" dirty="0"/>
              <a:t>Hospice providers are required to submit completed </a:t>
            </a:r>
            <a:r>
              <a:rPr lang="en-US" sz="2400" dirty="0">
                <a:hlinkClick r:id="rId4"/>
              </a:rPr>
              <a:t>Hospice Provider Request Between Hospice Providers Form</a:t>
            </a:r>
            <a:r>
              <a:rPr lang="en-US" sz="2400" dirty="0"/>
              <a:t>.</a:t>
            </a:r>
          </a:p>
          <a:p>
            <a:pPr marL="0" indent="0">
              <a:buNone/>
            </a:pPr>
            <a:endParaRPr lang="en-US" sz="2800" dirty="0"/>
          </a:p>
        </p:txBody>
      </p:sp>
    </p:spTree>
    <p:extLst>
      <p:ext uri="{BB962C8B-B14F-4D97-AF65-F5344CB8AC3E}">
        <p14:creationId xmlns:p14="http://schemas.microsoft.com/office/powerpoint/2010/main" val="3449103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F54AFC-39D6-8BA5-508A-2A942A002104}"/>
              </a:ext>
            </a:extLst>
          </p:cNvPr>
          <p:cNvSpPr>
            <a:spLocks noGrp="1"/>
          </p:cNvSpPr>
          <p:nvPr>
            <p:ph type="title"/>
          </p:nvPr>
        </p:nvSpPr>
        <p:spPr/>
        <p:txBody>
          <a:bodyPr/>
          <a:lstStyle/>
          <a:p>
            <a:r>
              <a:rPr lang="en-US" b="1"/>
              <a:t>Transferring Outstanding PA’s</a:t>
            </a:r>
            <a:endParaRPr lang="en-US"/>
          </a:p>
        </p:txBody>
      </p:sp>
      <p:sp>
        <p:nvSpPr>
          <p:cNvPr id="2" name="Text Placeholder 1">
            <a:extLst>
              <a:ext uri="{FF2B5EF4-FFF2-40B4-BE49-F238E27FC236}">
                <a16:creationId xmlns:a16="http://schemas.microsoft.com/office/drawing/2014/main" id="{4A2EB1A8-E5AE-78F2-0FED-918B6F0C5FEE}"/>
              </a:ext>
            </a:extLst>
          </p:cNvPr>
          <p:cNvSpPr>
            <a:spLocks noGrp="1"/>
          </p:cNvSpPr>
          <p:nvPr>
            <p:ph type="body" sz="quarter" idx="13"/>
          </p:nvPr>
        </p:nvSpPr>
        <p:spPr>
          <a:xfrm>
            <a:off x="468086" y="1291590"/>
            <a:ext cx="11190654" cy="5337809"/>
          </a:xfrm>
        </p:spPr>
        <p:txBody>
          <a:bodyPr>
            <a:normAutofit fontScale="25000" lnSpcReduction="20000"/>
          </a:bodyPr>
          <a:lstStyle/>
          <a:p>
            <a:r>
              <a:rPr lang="en-US" sz="8000" dirty="0"/>
              <a:t>Providers should check eligibility before requesting or rendering service.</a:t>
            </a:r>
          </a:p>
          <a:p>
            <a:pPr>
              <a:spcAft>
                <a:spcPts val="600"/>
              </a:spcAft>
            </a:pPr>
            <a:r>
              <a:rPr lang="en-US" sz="8000" dirty="0"/>
              <a:t>With any change in a Member’s assignment to FFS, notify Acentra of any current PA; included supporting documentation to substantiate PA.</a:t>
            </a:r>
          </a:p>
          <a:p>
            <a:r>
              <a:rPr lang="en-US" sz="8000" dirty="0"/>
              <a:t>Original PA letter must provide Acentra with the following:</a:t>
            </a:r>
          </a:p>
          <a:p>
            <a:pPr lvl="1" indent="-365760">
              <a:spcBef>
                <a:spcPts val="600"/>
              </a:spcBef>
              <a:buFont typeface="Wingdings" panose="05000000000000000000" pitchFamily="2" charset="2"/>
              <a:buChar char="ü"/>
            </a:pPr>
            <a:r>
              <a:rPr lang="en-US" sz="6400" dirty="0"/>
              <a:t>Member ID (MID).</a:t>
            </a:r>
          </a:p>
          <a:p>
            <a:pPr lvl="1" indent="-365760">
              <a:spcBef>
                <a:spcPts val="600"/>
              </a:spcBef>
              <a:buFont typeface="Wingdings" panose="05000000000000000000" pitchFamily="2" charset="2"/>
              <a:buChar char="ü"/>
            </a:pPr>
            <a:r>
              <a:rPr lang="en-US" sz="6400" dirty="0"/>
              <a:t>Provider’s National Provider Identifier (NPI).</a:t>
            </a:r>
          </a:p>
          <a:p>
            <a:pPr lvl="1" indent="-365760">
              <a:spcBef>
                <a:spcPts val="600"/>
              </a:spcBef>
              <a:spcAft>
                <a:spcPts val="600"/>
              </a:spcAft>
              <a:buFont typeface="Wingdings" panose="05000000000000000000" pitchFamily="2" charset="2"/>
              <a:buChar char="ü"/>
            </a:pPr>
            <a:r>
              <a:rPr lang="en-US" sz="6400" dirty="0"/>
              <a:t>Duration and frequency of authorization.</a:t>
            </a:r>
          </a:p>
          <a:p>
            <a:pPr>
              <a:spcBef>
                <a:spcPts val="600"/>
              </a:spcBef>
              <a:spcAft>
                <a:spcPts val="600"/>
              </a:spcAft>
            </a:pPr>
            <a:r>
              <a:rPr lang="en-US" sz="8000" dirty="0"/>
              <a:t>Fax letter with explanation of request: 800-261-2774.</a:t>
            </a:r>
          </a:p>
          <a:p>
            <a:r>
              <a:rPr lang="en-US" sz="8000" dirty="0"/>
              <a:t>When a member changes eligibility to Fee-For-Service (FFS) coverage from another vendor, Acentra honors existing PAs for specific durations, whichever comes first:</a:t>
            </a:r>
          </a:p>
          <a:p>
            <a:pPr marL="0" indent="0">
              <a:buNone/>
            </a:pPr>
            <a:endParaRPr lang="en-US" sz="1700" dirty="0"/>
          </a:p>
          <a:p>
            <a:pPr marL="685800" indent="-365760">
              <a:spcBef>
                <a:spcPts val="600"/>
              </a:spcBef>
              <a:buFont typeface="Wingdings" panose="05000000000000000000" pitchFamily="2" charset="2"/>
              <a:buChar char="ü"/>
            </a:pPr>
            <a:r>
              <a:rPr lang="en-US" sz="6400" dirty="0"/>
              <a:t>First 90 calendar days from member’s effective date in new plan.</a:t>
            </a:r>
          </a:p>
          <a:p>
            <a:pPr lvl="1" indent="-365760">
              <a:spcBef>
                <a:spcPts val="600"/>
              </a:spcBef>
              <a:buFont typeface="Wingdings" panose="05000000000000000000" pitchFamily="2" charset="2"/>
              <a:buChar char="ü"/>
            </a:pPr>
            <a:r>
              <a:rPr lang="en-US" sz="6400" dirty="0"/>
              <a:t>Remainder of the PA dates of service.</a:t>
            </a:r>
          </a:p>
          <a:p>
            <a:pPr lvl="1" indent="-365760">
              <a:spcBef>
                <a:spcPts val="600"/>
              </a:spcBef>
              <a:buFont typeface="Wingdings" panose="05000000000000000000" pitchFamily="2" charset="2"/>
              <a:buChar char="ü"/>
            </a:pPr>
            <a:r>
              <a:rPr lang="en-US" sz="6400" dirty="0"/>
              <a:t>Until approved units of service are exhausted.</a:t>
            </a:r>
          </a:p>
          <a:p>
            <a:endParaRPr lang="en-US" sz="1700" b="1" dirty="0"/>
          </a:p>
          <a:p>
            <a:pPr marL="0" indent="0">
              <a:buNone/>
            </a:pPr>
            <a:r>
              <a:rPr lang="en-US" sz="7200" b="1" dirty="0"/>
              <a:t>*PA is not a guarantee of payment.</a:t>
            </a:r>
          </a:p>
          <a:p>
            <a:endParaRPr lang="en-US" dirty="0"/>
          </a:p>
        </p:txBody>
      </p:sp>
      <p:pic>
        <p:nvPicPr>
          <p:cNvPr id="5" name="Picture 4">
            <a:extLst>
              <a:ext uri="{FF2B5EF4-FFF2-40B4-BE49-F238E27FC236}">
                <a16:creationId xmlns:a16="http://schemas.microsoft.com/office/drawing/2014/main" id="{E87BA615-D58E-1C62-D669-C7DC805246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122" y="2081151"/>
            <a:ext cx="3230618" cy="2076210"/>
          </a:xfrm>
          <a:prstGeom prst="rect">
            <a:avLst/>
          </a:prstGeom>
        </p:spPr>
      </p:pic>
    </p:spTree>
    <p:extLst>
      <p:ext uri="{BB962C8B-B14F-4D97-AF65-F5344CB8AC3E}">
        <p14:creationId xmlns:p14="http://schemas.microsoft.com/office/powerpoint/2010/main" val="1142866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408709"/>
            <a:ext cx="10255250" cy="2040581"/>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lang="en-US" sz="4800" b="1" dirty="0"/>
              <a:t>Hoosier HealthWise Member Disenrollment from Managed Care</a:t>
            </a:r>
            <a:endParaRPr kumimoji="0" lang="en-US" sz="4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8358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25A87-CAC2-05E0-EB62-1DEDDF2FF2A6}"/>
              </a:ext>
            </a:extLst>
          </p:cNvPr>
          <p:cNvSpPr>
            <a:spLocks noGrp="1"/>
          </p:cNvSpPr>
          <p:nvPr>
            <p:ph type="title"/>
          </p:nvPr>
        </p:nvSpPr>
        <p:spPr/>
        <p:txBody>
          <a:bodyPr/>
          <a:lstStyle/>
          <a:p>
            <a:r>
              <a:rPr lang="en-US" b="1"/>
              <a:t>Hoosier Healthwise Disenrollments</a:t>
            </a:r>
          </a:p>
        </p:txBody>
      </p:sp>
      <p:sp>
        <p:nvSpPr>
          <p:cNvPr id="2" name="Text Placeholder 1">
            <a:extLst>
              <a:ext uri="{FF2B5EF4-FFF2-40B4-BE49-F238E27FC236}">
                <a16:creationId xmlns:a16="http://schemas.microsoft.com/office/drawing/2014/main" id="{C20D0E51-D3DB-F0D6-D6CA-784AA8153A1A}"/>
              </a:ext>
            </a:extLst>
          </p:cNvPr>
          <p:cNvSpPr>
            <a:spLocks noGrp="1"/>
          </p:cNvSpPr>
          <p:nvPr>
            <p:ph type="body" sz="quarter" idx="13"/>
          </p:nvPr>
        </p:nvSpPr>
        <p:spPr>
          <a:xfrm>
            <a:off x="355739" y="1330189"/>
            <a:ext cx="11519103" cy="4972639"/>
          </a:xfrm>
          <a:ln w="76200">
            <a:solidFill>
              <a:schemeClr val="accent1"/>
            </a:solidFill>
          </a:ln>
        </p:spPr>
        <p:txBody>
          <a:bodyPr anchor="ctr">
            <a:normAutofit/>
          </a:bodyPr>
          <a:lstStyle/>
          <a:p>
            <a:pPr marL="891540" indent="-342900">
              <a:spcBef>
                <a:spcPts val="600"/>
              </a:spcBef>
            </a:pPr>
            <a:r>
              <a:rPr lang="en-US" sz="2400" dirty="0"/>
              <a:t>There is now a dedicated fax line for Hospice providers to send Hoosier Healthwise disenrollment requests. </a:t>
            </a:r>
          </a:p>
          <a:p>
            <a:pPr marL="891540" indent="-342900">
              <a:spcBef>
                <a:spcPts val="600"/>
              </a:spcBef>
            </a:pPr>
            <a:r>
              <a:rPr lang="en-US" sz="2400" dirty="0"/>
              <a:t>The new Hospice Disenrollment Fax number is 1-800-922-9805. </a:t>
            </a:r>
          </a:p>
          <a:p>
            <a:pPr marL="891540" indent="-342900">
              <a:spcBef>
                <a:spcPts val="600"/>
              </a:spcBef>
            </a:pPr>
            <a:r>
              <a:rPr lang="en-US" sz="2400" dirty="0"/>
              <a:t>The providers will still send the Medicaid Hospice Election form with a notation of Hospice Member Disenrollment from Managed Care in the subject line. </a:t>
            </a:r>
          </a:p>
          <a:p>
            <a:pPr marL="891540" indent="-342900">
              <a:spcBef>
                <a:spcPts val="600"/>
              </a:spcBef>
            </a:pPr>
            <a:r>
              <a:rPr lang="en-US" sz="2400" dirty="0"/>
              <a:t>A follow up phone call to verify receipt is still recommended before 4 PM Eastern Time to ensure timely notification to Maximus. </a:t>
            </a:r>
          </a:p>
          <a:p>
            <a:pPr marL="891540" indent="-342900">
              <a:spcBef>
                <a:spcPts val="600"/>
              </a:spcBef>
            </a:pPr>
            <a:r>
              <a:rPr lang="en-US" sz="2400" dirty="0"/>
              <a:t>Failure to follow these steps can result in a missed disenrollment. </a:t>
            </a:r>
          </a:p>
        </p:txBody>
      </p:sp>
    </p:spTree>
    <p:extLst>
      <p:ext uri="{BB962C8B-B14F-4D97-AF65-F5344CB8AC3E}">
        <p14:creationId xmlns:p14="http://schemas.microsoft.com/office/powerpoint/2010/main" val="1759562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682875"/>
            <a:ext cx="10255250" cy="1492250"/>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Retrospective PAs</a:t>
            </a:r>
          </a:p>
        </p:txBody>
      </p:sp>
    </p:spTree>
    <p:extLst>
      <p:ext uri="{BB962C8B-B14F-4D97-AF65-F5344CB8AC3E}">
        <p14:creationId xmlns:p14="http://schemas.microsoft.com/office/powerpoint/2010/main" val="2122114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58CDF6-983C-71BE-176F-CBCBB6B79505}"/>
              </a:ext>
            </a:extLst>
          </p:cNvPr>
          <p:cNvSpPr>
            <a:spLocks noGrp="1"/>
          </p:cNvSpPr>
          <p:nvPr>
            <p:ph type="title"/>
          </p:nvPr>
        </p:nvSpPr>
        <p:spPr/>
        <p:txBody>
          <a:bodyPr/>
          <a:lstStyle/>
          <a:p>
            <a:r>
              <a:rPr lang="en-US"/>
              <a:t>Retrospective Reviews</a:t>
            </a:r>
          </a:p>
        </p:txBody>
      </p:sp>
      <p:sp>
        <p:nvSpPr>
          <p:cNvPr id="2" name="TextBox 1">
            <a:extLst>
              <a:ext uri="{FF2B5EF4-FFF2-40B4-BE49-F238E27FC236}">
                <a16:creationId xmlns:a16="http://schemas.microsoft.com/office/drawing/2014/main" id="{EEE63BBD-9DBE-FEF0-AEB2-C986B0BCA3C7}"/>
              </a:ext>
            </a:extLst>
          </p:cNvPr>
          <p:cNvSpPr txBox="1"/>
          <p:nvPr/>
        </p:nvSpPr>
        <p:spPr>
          <a:xfrm>
            <a:off x="4253882" y="1432458"/>
            <a:ext cx="7701412" cy="5244384"/>
          </a:xfrm>
          <a:prstGeom prst="rect">
            <a:avLst/>
          </a:prstGeom>
          <a:noFill/>
        </p:spPr>
        <p:txBody>
          <a:bodyPr wrap="square" rtlCol="0">
            <a:spAutoFit/>
          </a:bodyPr>
          <a:lstStyle/>
          <a:p>
            <a:pPr marL="0" marR="0">
              <a:lnSpc>
                <a:spcPct val="107000"/>
              </a:lnSpc>
              <a:spcBef>
                <a:spcPts val="0"/>
              </a:spcBef>
              <a:spcAft>
                <a:spcPts val="0"/>
              </a:spcAft>
            </a:pPr>
            <a:r>
              <a:rPr lang="en-US" sz="2200" kern="100" dirty="0">
                <a:effectLst/>
                <a:latin typeface="+mn-lt"/>
                <a:ea typeface="Aptos" panose="020B0004020202020204" pitchFamily="34" charset="0"/>
                <a:cs typeface="Times New Roman" panose="02020603050405020304" pitchFamily="18" charset="0"/>
              </a:rPr>
              <a:t>A retrospective review occurs when the entire date span of the request has past prior to submission. This is considered under the following circumstances:</a:t>
            </a:r>
          </a:p>
          <a:p>
            <a:pPr marL="0" marR="0">
              <a:lnSpc>
                <a:spcPct val="107000"/>
              </a:lnSpc>
              <a:spcBef>
                <a:spcPts val="0"/>
              </a:spcBef>
              <a:spcAft>
                <a:spcPts val="0"/>
              </a:spcAft>
            </a:pPr>
            <a:r>
              <a:rPr lang="en-US" sz="1100" kern="100" dirty="0">
                <a:effectLst/>
                <a:latin typeface="+mn-lt"/>
                <a:ea typeface="Aptos" panose="020B0004020202020204" pitchFamily="34" charset="0"/>
                <a:cs typeface="Times New Roman" panose="02020603050405020304" pitchFamily="18" charset="0"/>
              </a:rPr>
              <a:t> </a:t>
            </a:r>
          </a:p>
          <a:p>
            <a:pPr marL="342900" marR="0" lvl="0" indent="-342900">
              <a:lnSpc>
                <a:spcPct val="107000"/>
              </a:lnSpc>
              <a:spcBef>
                <a:spcPts val="0"/>
              </a:spcBef>
              <a:spcAft>
                <a:spcPts val="0"/>
              </a:spcAft>
              <a:buClr>
                <a:schemeClr val="accent1"/>
              </a:buClr>
              <a:buFont typeface="Arial" panose="020B0604020202020204" pitchFamily="34" charset="0"/>
              <a:buChar char="•"/>
            </a:pPr>
            <a:r>
              <a:rPr lang="en-US" sz="2000" kern="100" dirty="0">
                <a:effectLst/>
                <a:latin typeface="+mn-lt"/>
                <a:ea typeface="Aptos" panose="020B0004020202020204" pitchFamily="34" charset="0"/>
                <a:cs typeface="Times New Roman" panose="02020603050405020304" pitchFamily="18" charset="0"/>
              </a:rPr>
              <a:t>Pending or retroactive member eligibility.</a:t>
            </a:r>
          </a:p>
          <a:p>
            <a:pPr marL="342900" marR="0" lvl="0" indent="-342900">
              <a:lnSpc>
                <a:spcPct val="107000"/>
              </a:lnSpc>
              <a:spcBef>
                <a:spcPts val="0"/>
              </a:spcBef>
              <a:spcAft>
                <a:spcPts val="600"/>
              </a:spcAft>
              <a:buClr>
                <a:schemeClr val="accent1"/>
              </a:buClr>
              <a:buFont typeface="Arial" panose="020B0604020202020204" pitchFamily="34" charset="0"/>
              <a:buChar char="•"/>
            </a:pPr>
            <a:r>
              <a:rPr lang="en-US" sz="2000" kern="100" dirty="0">
                <a:effectLst/>
                <a:latin typeface="+mn-lt"/>
                <a:ea typeface="Aptos" panose="020B0004020202020204" pitchFamily="34" charset="0"/>
                <a:cs typeface="Times New Roman" panose="02020603050405020304" pitchFamily="18" charset="0"/>
              </a:rPr>
              <a:t>Provider unaware that the member was eligible for services at the time services were rendered. ***PA is granted in this situation only if the following conditions are met:</a:t>
            </a:r>
          </a:p>
          <a:p>
            <a:pPr marL="742950" marR="0" lvl="1" indent="-285750">
              <a:lnSpc>
                <a:spcPct val="107000"/>
              </a:lnSpc>
              <a:spcBef>
                <a:spcPts val="0"/>
              </a:spcBef>
              <a:spcAft>
                <a:spcPts val="0"/>
              </a:spcAft>
              <a:buClr>
                <a:schemeClr val="accent1"/>
              </a:buClr>
              <a:buFont typeface="Wingdings" panose="05000000000000000000" pitchFamily="2" charset="2"/>
              <a:buChar char="Ø"/>
            </a:pPr>
            <a:r>
              <a:rPr lang="en-US" kern="100" dirty="0">
                <a:effectLst/>
                <a:latin typeface="+mn-lt"/>
                <a:ea typeface="Aptos" panose="020B0004020202020204" pitchFamily="34" charset="0"/>
                <a:cs typeface="Times New Roman" panose="02020603050405020304" pitchFamily="18" charset="0"/>
              </a:rPr>
              <a:t>The provider’s records document that the member refused or was physically unable to provide the member’s IHCP Member ID. </a:t>
            </a:r>
          </a:p>
          <a:p>
            <a:pPr marL="742950" marR="0" lvl="1" indent="-285750">
              <a:lnSpc>
                <a:spcPct val="107000"/>
              </a:lnSpc>
              <a:spcBef>
                <a:spcPts val="0"/>
              </a:spcBef>
              <a:spcAft>
                <a:spcPts val="0"/>
              </a:spcAft>
              <a:buClr>
                <a:schemeClr val="accent1"/>
              </a:buClr>
              <a:buFont typeface="Wingdings" panose="05000000000000000000" pitchFamily="2" charset="2"/>
              <a:buChar char="Ø"/>
            </a:pPr>
            <a:r>
              <a:rPr lang="en-US" kern="100" dirty="0">
                <a:effectLst/>
                <a:latin typeface="+mn-lt"/>
                <a:ea typeface="Aptos" panose="020B0004020202020204" pitchFamily="34" charset="0"/>
                <a:cs typeface="Times New Roman" panose="02020603050405020304" pitchFamily="18" charset="0"/>
              </a:rPr>
              <a:t>The provider can substantiate that reimbursement was continually pursued from the member until IHCP eligibility was discovered. </a:t>
            </a:r>
          </a:p>
          <a:p>
            <a:pPr marL="742950" marR="0" lvl="1" indent="-285750">
              <a:lnSpc>
                <a:spcPct val="107000"/>
              </a:lnSpc>
              <a:spcBef>
                <a:spcPts val="0"/>
              </a:spcBef>
              <a:spcAft>
                <a:spcPts val="600"/>
              </a:spcAft>
              <a:buClr>
                <a:schemeClr val="accent1"/>
              </a:buClr>
              <a:buFont typeface="Wingdings" panose="05000000000000000000" pitchFamily="2" charset="2"/>
              <a:buChar char="Ø"/>
            </a:pPr>
            <a:r>
              <a:rPr lang="en-US" kern="100" dirty="0">
                <a:effectLst/>
                <a:latin typeface="+mn-lt"/>
                <a:ea typeface="Aptos" panose="020B0004020202020204" pitchFamily="34" charset="0"/>
                <a:cs typeface="Times New Roman" panose="02020603050405020304" pitchFamily="18" charset="0"/>
              </a:rPr>
              <a:t>The provider submitted the request for PA within 60 calendar days of the date that IHCP eligibility was discovered.</a:t>
            </a:r>
          </a:p>
          <a:p>
            <a:pPr marL="342900" indent="-342900">
              <a:lnSpc>
                <a:spcPct val="107000"/>
              </a:lnSpc>
              <a:buClr>
                <a:schemeClr val="accent1"/>
              </a:buClr>
              <a:buFont typeface="Arial" panose="020B0604020202020204" pitchFamily="34" charset="0"/>
              <a:buChar char="•"/>
            </a:pPr>
            <a:r>
              <a:rPr lang="en-US" sz="2000" kern="100" dirty="0">
                <a:latin typeface="+mn-lt"/>
                <a:cs typeface="Times New Roman" panose="02020603050405020304" pitchFamily="18" charset="0"/>
              </a:rPr>
              <a:t> When requesting a retrospective PA, detailed information and documentation to explain the retro request is required.</a:t>
            </a:r>
          </a:p>
        </p:txBody>
      </p:sp>
    </p:spTree>
    <p:extLst>
      <p:ext uri="{BB962C8B-B14F-4D97-AF65-F5344CB8AC3E}">
        <p14:creationId xmlns:p14="http://schemas.microsoft.com/office/powerpoint/2010/main" val="378068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C54F1FD-823F-61D0-A67E-E9843EA05AC8}"/>
              </a:ext>
            </a:extLst>
          </p:cNvPr>
          <p:cNvSpPr txBox="1">
            <a:spLocks noGrp="1"/>
          </p:cNvSpPr>
          <p:nvPr>
            <p:ph type="title" idx="4294967295"/>
          </p:nvPr>
        </p:nvSpPr>
        <p:spPr>
          <a:xfrm>
            <a:off x="968375" y="2682875"/>
            <a:ext cx="10255250" cy="1492250"/>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kumimoji="0" lang="en-US" sz="4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PA with Third-Party Liability</a:t>
            </a:r>
          </a:p>
        </p:txBody>
      </p:sp>
    </p:spTree>
    <p:extLst>
      <p:ext uri="{BB962C8B-B14F-4D97-AF65-F5344CB8AC3E}">
        <p14:creationId xmlns:p14="http://schemas.microsoft.com/office/powerpoint/2010/main" val="1029930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E94A7C-2BB0-F1E8-0499-CFB8104D1EA8}"/>
              </a:ext>
            </a:extLst>
          </p:cNvPr>
          <p:cNvSpPr>
            <a:spLocks noGrp="1"/>
          </p:cNvSpPr>
          <p:nvPr>
            <p:ph type="title"/>
          </p:nvPr>
        </p:nvSpPr>
        <p:spPr>
          <a:xfrm>
            <a:off x="390525" y="320112"/>
            <a:ext cx="11410949" cy="521093"/>
          </a:xfrm>
        </p:spPr>
        <p:txBody>
          <a:bodyPr/>
          <a:lstStyle/>
          <a:p>
            <a:r>
              <a:rPr lang="en-US" b="1" dirty="0"/>
              <a:t>Third-Party Liability (TPL)</a:t>
            </a:r>
            <a:endParaRPr lang="en-US" dirty="0"/>
          </a:p>
        </p:txBody>
      </p:sp>
      <p:sp>
        <p:nvSpPr>
          <p:cNvPr id="4" name="Text Placeholder 3">
            <a:extLst>
              <a:ext uri="{FF2B5EF4-FFF2-40B4-BE49-F238E27FC236}">
                <a16:creationId xmlns:a16="http://schemas.microsoft.com/office/drawing/2014/main" id="{40ABBB1C-0BB0-4DA7-71EF-F1B86B8E7015}"/>
              </a:ext>
            </a:extLst>
          </p:cNvPr>
          <p:cNvSpPr>
            <a:spLocks noGrp="1"/>
          </p:cNvSpPr>
          <p:nvPr>
            <p:ph type="body" idx="10"/>
          </p:nvPr>
        </p:nvSpPr>
        <p:spPr>
          <a:xfrm>
            <a:off x="266699" y="1276266"/>
            <a:ext cx="5157787" cy="1596241"/>
          </a:xfrm>
          <a:ln w="19050">
            <a:solidFill>
              <a:srgbClr val="92D050"/>
            </a:solidFill>
          </a:ln>
        </p:spPr>
        <p:txBody>
          <a:bodyPr anchor="ctr">
            <a:noAutofit/>
          </a:bodyPr>
          <a:lstStyle/>
          <a:p>
            <a:pPr algn="ctr"/>
            <a:r>
              <a:rPr lang="en-US"/>
              <a:t>For members with TPL primary insurance, the provider will:</a:t>
            </a:r>
          </a:p>
        </p:txBody>
      </p:sp>
      <p:sp>
        <p:nvSpPr>
          <p:cNvPr id="7" name="Content Placeholder 2">
            <a:extLst>
              <a:ext uri="{FF2B5EF4-FFF2-40B4-BE49-F238E27FC236}">
                <a16:creationId xmlns:a16="http://schemas.microsoft.com/office/drawing/2014/main" id="{47E3A4A1-59D3-E63A-49E3-A7F37A21E336}"/>
              </a:ext>
            </a:extLst>
          </p:cNvPr>
          <p:cNvSpPr txBox="1">
            <a:spLocks/>
          </p:cNvSpPr>
          <p:nvPr/>
        </p:nvSpPr>
        <p:spPr>
          <a:xfrm>
            <a:off x="266699" y="3140362"/>
            <a:ext cx="5181600" cy="2142836"/>
          </a:xfrm>
          <a:prstGeom prst="rect">
            <a:avLst/>
          </a:prstGeom>
        </p:spPr>
        <p:txBody>
          <a:bodyPr vert="horz" lIns="0" tIns="0" rIns="0" bIns="0" rtlCol="0">
            <a:norm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chemeClr val="tx1"/>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chemeClr val="tx1"/>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chemeClr val="tx1"/>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chemeClr val="tx1"/>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chemeClr val="tx1"/>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662940" lvl="1" indent="-342900">
              <a:lnSpc>
                <a:spcPct val="110000"/>
              </a:lnSpc>
              <a:spcBef>
                <a:spcPts val="600"/>
              </a:spcBef>
              <a:buFont typeface="Arial" panose="020B0604020202020204" pitchFamily="34" charset="0"/>
              <a:buChar char="•"/>
              <a:tabLst>
                <a:tab pos="6342063" algn="l"/>
              </a:tabLst>
            </a:pPr>
            <a:r>
              <a:rPr lang="en-US" sz="2000"/>
              <a:t>Follow the TPL authorization requirements</a:t>
            </a:r>
          </a:p>
          <a:p>
            <a:pPr lvl="1" indent="-365760">
              <a:lnSpc>
                <a:spcPct val="110000"/>
              </a:lnSpc>
              <a:spcBef>
                <a:spcPts val="600"/>
              </a:spcBef>
              <a:buFont typeface="Arial" panose="020B0604020202020204" pitchFamily="34" charset="0"/>
              <a:buChar char="•"/>
              <a:tabLst>
                <a:tab pos="6342063" algn="l"/>
              </a:tabLst>
            </a:pPr>
            <a:r>
              <a:rPr lang="en-US" sz="2000"/>
              <a:t>Obtain a PA from Acentra</a:t>
            </a:r>
          </a:p>
        </p:txBody>
      </p:sp>
      <p:sp>
        <p:nvSpPr>
          <p:cNvPr id="5" name="Text Placeholder 4">
            <a:extLst>
              <a:ext uri="{FF2B5EF4-FFF2-40B4-BE49-F238E27FC236}">
                <a16:creationId xmlns:a16="http://schemas.microsoft.com/office/drawing/2014/main" id="{1F7C964D-F9E5-915B-3C17-5538817FE970}"/>
              </a:ext>
            </a:extLst>
          </p:cNvPr>
          <p:cNvSpPr>
            <a:spLocks noGrp="1"/>
          </p:cNvSpPr>
          <p:nvPr>
            <p:ph type="body" sz="quarter" idx="3"/>
          </p:nvPr>
        </p:nvSpPr>
        <p:spPr>
          <a:xfrm>
            <a:off x="5599111" y="1276267"/>
            <a:ext cx="5183188" cy="1596242"/>
          </a:xfrm>
          <a:ln w="19050">
            <a:solidFill>
              <a:srgbClr val="92D050"/>
            </a:solidFill>
          </a:ln>
        </p:spPr>
        <p:txBody>
          <a:bodyPr vert="horz" lIns="0" tIns="0" rIns="0" bIns="0" rtlCol="0" anchor="ctr">
            <a:noAutofit/>
          </a:bodyPr>
          <a:lstStyle/>
          <a:p>
            <a:pPr algn="ctr"/>
            <a:r>
              <a:rPr lang="en-US"/>
              <a:t>Members with Medicare or Medicare Advantage plan primary insurance: </a:t>
            </a:r>
          </a:p>
        </p:txBody>
      </p:sp>
      <p:sp>
        <p:nvSpPr>
          <p:cNvPr id="3" name="Content Placeholder 2">
            <a:extLst>
              <a:ext uri="{FF2B5EF4-FFF2-40B4-BE49-F238E27FC236}">
                <a16:creationId xmlns:a16="http://schemas.microsoft.com/office/drawing/2014/main" id="{C5034DE3-0FE1-7452-C714-981BCBEE196F}"/>
              </a:ext>
            </a:extLst>
          </p:cNvPr>
          <p:cNvSpPr>
            <a:spLocks noGrp="1"/>
          </p:cNvSpPr>
          <p:nvPr>
            <p:ph sz="half" idx="2"/>
          </p:nvPr>
        </p:nvSpPr>
        <p:spPr>
          <a:xfrm>
            <a:off x="5599111" y="3140362"/>
            <a:ext cx="5181600" cy="2142836"/>
          </a:xfrm>
        </p:spPr>
        <p:txBody>
          <a:bodyPr>
            <a:normAutofit/>
          </a:bodyPr>
          <a:lstStyle/>
          <a:p>
            <a:pPr marL="662940" lvl="1" indent="-342900">
              <a:lnSpc>
                <a:spcPct val="110000"/>
              </a:lnSpc>
              <a:spcBef>
                <a:spcPts val="600"/>
              </a:spcBef>
              <a:buFont typeface="Arial" panose="020B0604020202020204" pitchFamily="34" charset="0"/>
              <a:buChar char="•"/>
              <a:tabLst>
                <a:tab pos="6342063" algn="l"/>
              </a:tabLst>
            </a:pPr>
            <a:r>
              <a:rPr lang="en-US" sz="2000"/>
              <a:t>Covered Medicare services do not require a Acentra authorization.</a:t>
            </a:r>
          </a:p>
          <a:p>
            <a:pPr lvl="1" indent="-365760">
              <a:lnSpc>
                <a:spcPct val="110000"/>
              </a:lnSpc>
              <a:spcBef>
                <a:spcPts val="600"/>
              </a:spcBef>
              <a:buFont typeface="Arial" panose="020B0604020202020204" pitchFamily="34" charset="0"/>
              <a:buChar char="•"/>
              <a:tabLst>
                <a:tab pos="6342063" algn="l"/>
              </a:tabLst>
            </a:pPr>
            <a:r>
              <a:rPr lang="en-US" sz="2000"/>
              <a:t>Services not covered by Medicare subject to IHCP PA requirements - PA must be obtained from Acentra.</a:t>
            </a:r>
          </a:p>
        </p:txBody>
      </p:sp>
    </p:spTree>
    <p:extLst>
      <p:ext uri="{BB962C8B-B14F-4D97-AF65-F5344CB8AC3E}">
        <p14:creationId xmlns:p14="http://schemas.microsoft.com/office/powerpoint/2010/main" val="135878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390174"/>
            <a:ext cx="10255250" cy="2077651"/>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kumimoji="0" lang="en-US" sz="4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Administrative Review and Appeal Process</a:t>
            </a:r>
          </a:p>
        </p:txBody>
      </p:sp>
    </p:spTree>
    <p:extLst>
      <p:ext uri="{BB962C8B-B14F-4D97-AF65-F5344CB8AC3E}">
        <p14:creationId xmlns:p14="http://schemas.microsoft.com/office/powerpoint/2010/main" val="1287698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152402"/>
            <a:ext cx="10255250" cy="2553195"/>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br>
              <a:rPr kumimoji="0" lang="en-US" sz="4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r>
              <a:rPr kumimoji="0" lang="en-US" sz="4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Authorization Review Process</a:t>
            </a:r>
          </a:p>
        </p:txBody>
      </p:sp>
    </p:spTree>
    <p:extLst>
      <p:ext uri="{BB962C8B-B14F-4D97-AF65-F5344CB8AC3E}">
        <p14:creationId xmlns:p14="http://schemas.microsoft.com/office/powerpoint/2010/main" val="2794240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B3AA57-1A3D-ED28-B8C1-5FA4045A687F}"/>
              </a:ext>
            </a:extLst>
          </p:cNvPr>
          <p:cNvSpPr>
            <a:spLocks noGrp="1"/>
          </p:cNvSpPr>
          <p:nvPr>
            <p:ph type="title"/>
          </p:nvPr>
        </p:nvSpPr>
        <p:spPr/>
        <p:txBody>
          <a:bodyPr/>
          <a:lstStyle/>
          <a:p>
            <a:r>
              <a:rPr lang="en-US" b="1"/>
              <a:t>Administrative Review of PA Determinations</a:t>
            </a:r>
          </a:p>
        </p:txBody>
      </p:sp>
      <p:sp>
        <p:nvSpPr>
          <p:cNvPr id="21" name="Text Placeholder 4">
            <a:extLst>
              <a:ext uri="{FF2B5EF4-FFF2-40B4-BE49-F238E27FC236}">
                <a16:creationId xmlns:a16="http://schemas.microsoft.com/office/drawing/2014/main" id="{9671040B-29A5-C27C-1547-DBC6542F4249}"/>
              </a:ext>
            </a:extLst>
          </p:cNvPr>
          <p:cNvSpPr txBox="1">
            <a:spLocks/>
          </p:cNvSpPr>
          <p:nvPr/>
        </p:nvSpPr>
        <p:spPr>
          <a:xfrm>
            <a:off x="277585" y="1514582"/>
            <a:ext cx="5409070" cy="4498592"/>
          </a:xfrm>
          <a:prstGeom prst="rect">
            <a:avLst/>
          </a:prstGeom>
        </p:spPr>
        <p:txBody>
          <a:bodyPr vert="horz" lIns="0" tIns="0" rIns="0" bIns="0" rtlCol="0" anchor="t">
            <a:no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a:buClr>
                <a:srgbClr val="00B050"/>
              </a:buClr>
            </a:pPr>
            <a:r>
              <a:rPr lang="en-US" sz="2200" dirty="0">
                <a:latin typeface="+mn-lt"/>
              </a:rPr>
              <a:t>Administrative Review (AR) for outpatient requests.</a:t>
            </a:r>
          </a:p>
          <a:p>
            <a:pPr lvl="1"/>
            <a:r>
              <a:rPr lang="en-US" sz="2000" dirty="0">
                <a:latin typeface="+mn-lt"/>
              </a:rPr>
              <a:t>Must be received within 7 business days plus 3 calendar days of the date of the notification for an adverse determination.</a:t>
            </a:r>
          </a:p>
          <a:p>
            <a:r>
              <a:rPr lang="en-US" sz="2200" dirty="0">
                <a:latin typeface="+mn-lt"/>
              </a:rPr>
              <a:t>Peer-to-Peer reviews.</a:t>
            </a:r>
          </a:p>
          <a:p>
            <a:pPr lvl="1"/>
            <a:r>
              <a:rPr lang="en-US" sz="2000" dirty="0">
                <a:latin typeface="+mn-lt"/>
              </a:rPr>
              <a:t>If Provider chooses to complete a Peer-to-Peer conversation first, the provider has the same time frame to submit an administrative review request following that determination.</a:t>
            </a:r>
          </a:p>
        </p:txBody>
      </p:sp>
      <p:sp>
        <p:nvSpPr>
          <p:cNvPr id="19" name="Text Placeholder 4">
            <a:extLst>
              <a:ext uri="{FF2B5EF4-FFF2-40B4-BE49-F238E27FC236}">
                <a16:creationId xmlns:a16="http://schemas.microsoft.com/office/drawing/2014/main" id="{7F2F0019-8B05-E544-5F87-563E7C0C0065}"/>
              </a:ext>
            </a:extLst>
          </p:cNvPr>
          <p:cNvSpPr txBox="1">
            <a:spLocks/>
          </p:cNvSpPr>
          <p:nvPr/>
        </p:nvSpPr>
        <p:spPr>
          <a:xfrm>
            <a:off x="6279465" y="1514582"/>
            <a:ext cx="5409069" cy="3633888"/>
          </a:xfrm>
          <a:prstGeom prst="rect">
            <a:avLst/>
          </a:prstGeom>
        </p:spPr>
        <p:txBody>
          <a:bodyPr vert="horz" lIns="0" tIns="0" rIns="0" bIns="0" rtlCol="0" anchor="t">
            <a:no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sz="2200" dirty="0">
                <a:latin typeface="+mn-lt"/>
              </a:rPr>
              <a:t>Inpatient hospitalizations a when member continues to be hospitalized:</a:t>
            </a:r>
          </a:p>
          <a:p>
            <a:pPr lvl="1"/>
            <a:r>
              <a:rPr lang="en-US" sz="2000" dirty="0"/>
              <a:t>Notification of intent to request review must be submitted within 7 business days plus 3 calendar days of the notification of modification or denial.</a:t>
            </a:r>
          </a:p>
          <a:p>
            <a:pPr lvl="1"/>
            <a:r>
              <a:rPr lang="en-US" sz="2000" dirty="0"/>
              <a:t>To continue with request, Acentra must receive entire medical record within 45 calendar days of discharge.</a:t>
            </a:r>
          </a:p>
        </p:txBody>
      </p:sp>
    </p:spTree>
    <p:extLst>
      <p:ext uri="{BB962C8B-B14F-4D97-AF65-F5344CB8AC3E}">
        <p14:creationId xmlns:p14="http://schemas.microsoft.com/office/powerpoint/2010/main" val="3771558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1ECC1-7966-D5A1-7458-AAE05B8323D7}"/>
              </a:ext>
            </a:extLst>
          </p:cNvPr>
          <p:cNvSpPr>
            <a:spLocks noGrp="1"/>
          </p:cNvSpPr>
          <p:nvPr>
            <p:ph type="title"/>
          </p:nvPr>
        </p:nvSpPr>
        <p:spPr/>
        <p:txBody>
          <a:bodyPr/>
          <a:lstStyle/>
          <a:p>
            <a:r>
              <a:rPr lang="en-US" b="1"/>
              <a:t>Initiating an Administrative Review</a:t>
            </a:r>
            <a:endParaRPr lang="en-US"/>
          </a:p>
        </p:txBody>
      </p:sp>
      <p:sp>
        <p:nvSpPr>
          <p:cNvPr id="2" name="Text Placeholder 1">
            <a:extLst>
              <a:ext uri="{FF2B5EF4-FFF2-40B4-BE49-F238E27FC236}">
                <a16:creationId xmlns:a16="http://schemas.microsoft.com/office/drawing/2014/main" id="{D86E0832-ECC1-B494-3EAA-E532237FB7B8}"/>
              </a:ext>
            </a:extLst>
          </p:cNvPr>
          <p:cNvSpPr>
            <a:spLocks noGrp="1"/>
          </p:cNvSpPr>
          <p:nvPr>
            <p:ph type="body" sz="quarter" idx="11"/>
          </p:nvPr>
        </p:nvSpPr>
        <p:spPr>
          <a:xfrm>
            <a:off x="4512365" y="1074718"/>
            <a:ext cx="7384774" cy="870856"/>
          </a:xfrm>
        </p:spPr>
        <p:txBody>
          <a:bodyPr/>
          <a:lstStyle/>
          <a:p>
            <a:r>
              <a:rPr lang="en-US" sz="2400" dirty="0">
                <a:solidFill>
                  <a:schemeClr val="tx1"/>
                </a:solidFill>
              </a:rPr>
              <a:t>Provider must include the following information with the request:</a:t>
            </a:r>
          </a:p>
        </p:txBody>
      </p:sp>
      <p:sp>
        <p:nvSpPr>
          <p:cNvPr id="4" name="Text Placeholder 3">
            <a:extLst>
              <a:ext uri="{FF2B5EF4-FFF2-40B4-BE49-F238E27FC236}">
                <a16:creationId xmlns:a16="http://schemas.microsoft.com/office/drawing/2014/main" id="{40602883-3260-992F-8639-5AB3E3D90B68}"/>
              </a:ext>
            </a:extLst>
          </p:cNvPr>
          <p:cNvSpPr>
            <a:spLocks noGrp="1"/>
          </p:cNvSpPr>
          <p:nvPr>
            <p:ph type="body" sz="quarter" idx="13"/>
          </p:nvPr>
        </p:nvSpPr>
        <p:spPr>
          <a:xfrm>
            <a:off x="5498233" y="2073072"/>
            <a:ext cx="5803051" cy="4381175"/>
          </a:xfrm>
        </p:spPr>
        <p:txBody>
          <a:bodyPr>
            <a:noAutofit/>
          </a:bodyPr>
          <a:lstStyle/>
          <a:p>
            <a:pPr lvl="1">
              <a:spcBef>
                <a:spcPts val="600"/>
              </a:spcBef>
              <a:spcAft>
                <a:spcPts val="600"/>
              </a:spcAft>
              <a:buFont typeface="Arial" panose="020B0604020202020204" pitchFamily="34" charset="0"/>
              <a:buChar char="•"/>
            </a:pPr>
            <a:r>
              <a:rPr lang="en-US" sz="2200" dirty="0"/>
              <a:t>All Documentation to support medical necessity for the request of an administrative review.</a:t>
            </a:r>
          </a:p>
          <a:p>
            <a:pPr lvl="1">
              <a:spcBef>
                <a:spcPts val="600"/>
              </a:spcBef>
              <a:spcAft>
                <a:spcPts val="600"/>
              </a:spcAft>
              <a:buFont typeface="Arial" panose="020B0604020202020204" pitchFamily="34" charset="0"/>
              <a:buChar char="•"/>
            </a:pPr>
            <a:r>
              <a:rPr lang="en-US" sz="2200" dirty="0"/>
              <a:t>Summary letter to include:</a:t>
            </a:r>
          </a:p>
          <a:p>
            <a:pPr lvl="2">
              <a:spcBef>
                <a:spcPts val="600"/>
              </a:spcBef>
              <a:spcAft>
                <a:spcPts val="600"/>
              </a:spcAft>
              <a:buFont typeface="Arial" panose="020B0604020202020204" pitchFamily="34" charset="0"/>
              <a:buChar char="–"/>
            </a:pPr>
            <a:r>
              <a:rPr lang="en-US" sz="2000" dirty="0"/>
              <a:t>Authorization number</a:t>
            </a:r>
          </a:p>
          <a:p>
            <a:pPr lvl="2">
              <a:spcBef>
                <a:spcPts val="600"/>
              </a:spcBef>
              <a:spcAft>
                <a:spcPts val="600"/>
              </a:spcAft>
              <a:buFont typeface="Arial" panose="020B0604020202020204" pitchFamily="34" charset="0"/>
              <a:buChar char="–"/>
            </a:pPr>
            <a:r>
              <a:rPr lang="en-US" sz="2000" dirty="0"/>
              <a:t>Member’s Name</a:t>
            </a:r>
          </a:p>
          <a:p>
            <a:pPr lvl="2">
              <a:spcBef>
                <a:spcPts val="600"/>
              </a:spcBef>
              <a:spcAft>
                <a:spcPts val="600"/>
              </a:spcAft>
              <a:buFont typeface="Arial" panose="020B0604020202020204" pitchFamily="34" charset="0"/>
              <a:buChar char="–"/>
            </a:pPr>
            <a:r>
              <a:rPr lang="en-US" sz="2000" dirty="0"/>
              <a:t>IHCP Member ID</a:t>
            </a:r>
          </a:p>
          <a:p>
            <a:pPr lvl="2">
              <a:spcBef>
                <a:spcPts val="600"/>
              </a:spcBef>
              <a:spcAft>
                <a:spcPts val="600"/>
              </a:spcAft>
              <a:buFont typeface="Arial" panose="020B0604020202020204" pitchFamily="34" charset="0"/>
              <a:buChar char="–"/>
            </a:pPr>
            <a:r>
              <a:rPr lang="en-US" sz="2000" dirty="0"/>
              <a:t>Pertinent reasons the requested services are medically necessary.</a:t>
            </a:r>
          </a:p>
        </p:txBody>
      </p:sp>
    </p:spTree>
    <p:extLst>
      <p:ext uri="{BB962C8B-B14F-4D97-AF65-F5344CB8AC3E}">
        <p14:creationId xmlns:p14="http://schemas.microsoft.com/office/powerpoint/2010/main" val="3028726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03B2D4-B98A-31A5-5F41-690D992DF859}"/>
              </a:ext>
            </a:extLst>
          </p:cNvPr>
          <p:cNvSpPr>
            <a:spLocks noGrp="1"/>
          </p:cNvSpPr>
          <p:nvPr>
            <p:ph type="title"/>
          </p:nvPr>
        </p:nvSpPr>
        <p:spPr>
          <a:xfrm>
            <a:off x="275935" y="403753"/>
            <a:ext cx="11648210" cy="521093"/>
          </a:xfrm>
        </p:spPr>
        <p:txBody>
          <a:bodyPr/>
          <a:lstStyle/>
          <a:p>
            <a:r>
              <a:rPr lang="en-US" b="1"/>
              <a:t>Submitting an Administrative Review</a:t>
            </a:r>
            <a:endParaRPr lang="en-US"/>
          </a:p>
        </p:txBody>
      </p:sp>
      <p:pic>
        <p:nvPicPr>
          <p:cNvPr id="24" name="Online Image Placeholder 23">
            <a:extLst>
              <a:ext uri="{FF2B5EF4-FFF2-40B4-BE49-F238E27FC236}">
                <a16:creationId xmlns:a16="http://schemas.microsoft.com/office/drawing/2014/main" id="{13E9B9E6-B823-79FA-FBF0-0EC521F4D003}"/>
              </a:ext>
              <a:ext uri="{C183D7F6-B498-43B3-948B-1728B52AA6E4}">
                <adec:decorative xmlns:adec="http://schemas.microsoft.com/office/drawing/2017/decorative" val="1"/>
              </a:ext>
            </a:extLst>
          </p:cNvPr>
          <p:cNvPicPr>
            <a:picLocks noGrp="1" noChangeAspect="1"/>
          </p:cNvPicPr>
          <p:nvPr>
            <p:ph type="clipArt" sz="quarter" idx="25"/>
          </p:nvPr>
        </p:nvPicPr>
        <p:blipFill>
          <a:blip r:embed="rId3">
            <a:extLst>
              <a:ext uri="{96DAC541-7B7A-43D3-8B79-37D633B846F1}">
                <asvg:svgBlip xmlns:asvg="http://schemas.microsoft.com/office/drawing/2016/SVG/main" r:embed="rId4"/>
              </a:ext>
            </a:extLst>
          </a:blip>
          <a:stretch>
            <a:fillRect/>
          </a:stretch>
        </p:blipFill>
        <p:spPr>
          <a:xfrm>
            <a:off x="1714644" y="2430981"/>
            <a:ext cx="1123951" cy="1123951"/>
          </a:xfrm>
        </p:spPr>
      </p:pic>
      <p:sp>
        <p:nvSpPr>
          <p:cNvPr id="4" name="TextBox 3">
            <a:extLst>
              <a:ext uri="{FF2B5EF4-FFF2-40B4-BE49-F238E27FC236}">
                <a16:creationId xmlns:a16="http://schemas.microsoft.com/office/drawing/2014/main" id="{5733D31F-6671-BEAE-C89A-A74460EE063C}"/>
              </a:ext>
            </a:extLst>
          </p:cNvPr>
          <p:cNvSpPr txBox="1"/>
          <p:nvPr/>
        </p:nvSpPr>
        <p:spPr>
          <a:xfrm>
            <a:off x="610547" y="4037871"/>
            <a:ext cx="3754708" cy="461665"/>
          </a:xfrm>
          <a:prstGeom prst="rect">
            <a:avLst/>
          </a:prstGeom>
          <a:noFill/>
        </p:spPr>
        <p:txBody>
          <a:bodyPr wrap="square" rtlCol="0">
            <a:spAutoFit/>
          </a:bodyPr>
          <a:lstStyle/>
          <a:p>
            <a:r>
              <a:rPr lang="en-US" sz="2400" err="1">
                <a:hlinkClick r:id="rId5"/>
              </a:rPr>
              <a:t>Atrezzo</a:t>
            </a:r>
            <a:r>
              <a:rPr lang="en-US" sz="2400">
                <a:hlinkClick r:id="rId5"/>
              </a:rPr>
              <a:t> Provider Portal</a:t>
            </a:r>
            <a:endParaRPr lang="en-US" sz="2400"/>
          </a:p>
        </p:txBody>
      </p:sp>
      <p:sp>
        <p:nvSpPr>
          <p:cNvPr id="6" name="Text Placeholder 5">
            <a:extLst>
              <a:ext uri="{FF2B5EF4-FFF2-40B4-BE49-F238E27FC236}">
                <a16:creationId xmlns:a16="http://schemas.microsoft.com/office/drawing/2014/main" id="{123C00A9-4F84-6FE1-A9E9-3597F3A91D8A}"/>
              </a:ext>
            </a:extLst>
          </p:cNvPr>
          <p:cNvSpPr>
            <a:spLocks noGrp="1"/>
          </p:cNvSpPr>
          <p:nvPr>
            <p:ph type="body" sz="quarter" idx="17"/>
          </p:nvPr>
        </p:nvSpPr>
        <p:spPr>
          <a:xfrm>
            <a:off x="0" y="4460650"/>
            <a:ext cx="3695033" cy="1978669"/>
          </a:xfrm>
        </p:spPr>
        <p:txBody>
          <a:bodyPr anchor="ctr"/>
          <a:lstStyle/>
          <a:p>
            <a:pPr marL="914400" lvl="2" indent="-285750">
              <a:lnSpc>
                <a:spcPct val="100000"/>
              </a:lnSpc>
              <a:spcBef>
                <a:spcPts val="0"/>
              </a:spcBef>
              <a:buFont typeface="Arial" panose="020B0604020202020204" pitchFamily="34" charset="0"/>
              <a:buChar char="•"/>
            </a:pPr>
            <a:endParaRPr lang="en-US" sz="2200"/>
          </a:p>
          <a:p>
            <a:pPr marL="914400" lvl="2" indent="-285750">
              <a:lnSpc>
                <a:spcPct val="100000"/>
              </a:lnSpc>
              <a:spcBef>
                <a:spcPts val="0"/>
              </a:spcBef>
              <a:buFont typeface="Arial" panose="020B0604020202020204" pitchFamily="34" charset="0"/>
              <a:buChar char="•"/>
            </a:pPr>
            <a:r>
              <a:rPr lang="en-US" sz="2200"/>
              <a:t>Select Reconsideration (from the actions drop down menu).</a:t>
            </a:r>
          </a:p>
          <a:p>
            <a:pPr marL="914400" lvl="2" indent="-285750">
              <a:lnSpc>
                <a:spcPct val="100000"/>
              </a:lnSpc>
              <a:spcBef>
                <a:spcPts val="0"/>
              </a:spcBef>
              <a:buFont typeface="Arial" panose="020B0604020202020204" pitchFamily="34" charset="0"/>
              <a:buChar char="•"/>
            </a:pPr>
            <a:r>
              <a:rPr lang="en-US" sz="2200"/>
              <a:t>Enter a note and add documents.</a:t>
            </a:r>
          </a:p>
        </p:txBody>
      </p:sp>
      <p:pic>
        <p:nvPicPr>
          <p:cNvPr id="18" name="Online Image Placeholder 17">
            <a:extLst>
              <a:ext uri="{FF2B5EF4-FFF2-40B4-BE49-F238E27FC236}">
                <a16:creationId xmlns:a16="http://schemas.microsoft.com/office/drawing/2014/main" id="{77D8DC5B-5C33-D27F-8E90-C4A15C202E8D}"/>
              </a:ext>
              <a:ext uri="{C183D7F6-B498-43B3-948B-1728B52AA6E4}">
                <adec:decorative xmlns:adec="http://schemas.microsoft.com/office/drawing/2017/decorative" val="1"/>
              </a:ext>
            </a:extLst>
          </p:cNvPr>
          <p:cNvPicPr>
            <a:picLocks noGrp="1" noChangeAspect="1"/>
          </p:cNvPicPr>
          <p:nvPr>
            <p:ph type="clipArt" sz="quarter" idx="26"/>
          </p:nvPr>
        </p:nvPicPr>
        <p:blipFill>
          <a:blip r:embed="rId6">
            <a:extLst>
              <a:ext uri="{96DAC541-7B7A-43D3-8B79-37D633B846F1}">
                <asvg:svgBlip xmlns:asvg="http://schemas.microsoft.com/office/drawing/2016/SVG/main" r:embed="rId7"/>
              </a:ext>
            </a:extLst>
          </a:blip>
          <a:stretch>
            <a:fillRect/>
          </a:stretch>
        </p:blipFill>
        <p:spPr>
          <a:xfrm>
            <a:off x="5693198" y="2492096"/>
            <a:ext cx="1001723" cy="1001723"/>
          </a:xfrm>
        </p:spPr>
      </p:pic>
      <p:sp>
        <p:nvSpPr>
          <p:cNvPr id="2" name="Text Placeholder 1">
            <a:extLst>
              <a:ext uri="{FF2B5EF4-FFF2-40B4-BE49-F238E27FC236}">
                <a16:creationId xmlns:a16="http://schemas.microsoft.com/office/drawing/2014/main" id="{B3512EBA-22D8-4E72-FF46-565794BBE86E}"/>
              </a:ext>
            </a:extLst>
          </p:cNvPr>
          <p:cNvSpPr>
            <a:spLocks noGrp="1"/>
          </p:cNvSpPr>
          <p:nvPr>
            <p:ph type="body" sz="quarter" idx="13"/>
          </p:nvPr>
        </p:nvSpPr>
        <p:spPr>
          <a:xfrm>
            <a:off x="5409078" y="4077792"/>
            <a:ext cx="1569961" cy="305488"/>
          </a:xfrm>
        </p:spPr>
        <p:txBody>
          <a:bodyPr/>
          <a:lstStyle/>
          <a:p>
            <a:r>
              <a:rPr lang="en-US" sz="2400"/>
              <a:t>Fax</a:t>
            </a:r>
          </a:p>
        </p:txBody>
      </p:sp>
      <p:sp>
        <p:nvSpPr>
          <p:cNvPr id="3" name="Text Placeholder 2">
            <a:extLst>
              <a:ext uri="{FF2B5EF4-FFF2-40B4-BE49-F238E27FC236}">
                <a16:creationId xmlns:a16="http://schemas.microsoft.com/office/drawing/2014/main" id="{8108A04B-0EEE-CEC0-125E-C15BAC41906D}"/>
              </a:ext>
            </a:extLst>
          </p:cNvPr>
          <p:cNvSpPr>
            <a:spLocks noGrp="1"/>
          </p:cNvSpPr>
          <p:nvPr>
            <p:ph type="body" sz="quarter" idx="14"/>
          </p:nvPr>
        </p:nvSpPr>
        <p:spPr>
          <a:xfrm>
            <a:off x="4554605" y="4838594"/>
            <a:ext cx="3278908" cy="543589"/>
          </a:xfrm>
        </p:spPr>
        <p:txBody>
          <a:bodyPr anchor="ctr"/>
          <a:lstStyle/>
          <a:p>
            <a:pPr marL="0" indent="0" algn="ctr">
              <a:buNone/>
            </a:pPr>
            <a:r>
              <a:rPr lang="en-US" sz="2200" dirty="0"/>
              <a:t>800-261-2774</a:t>
            </a:r>
          </a:p>
        </p:txBody>
      </p:sp>
      <p:pic>
        <p:nvPicPr>
          <p:cNvPr id="20" name="Online Image Placeholder 19">
            <a:extLst>
              <a:ext uri="{FF2B5EF4-FFF2-40B4-BE49-F238E27FC236}">
                <a16:creationId xmlns:a16="http://schemas.microsoft.com/office/drawing/2014/main" id="{0FA7FB6B-C31F-3DF3-92F9-5FC126DB3AC1}"/>
              </a:ext>
              <a:ext uri="{C183D7F6-B498-43B3-948B-1728B52AA6E4}">
                <adec:decorative xmlns:adec="http://schemas.microsoft.com/office/drawing/2017/decorative" val="1"/>
              </a:ext>
            </a:extLst>
          </p:cNvPr>
          <p:cNvPicPr>
            <a:picLocks noGrp="1" noChangeAspect="1"/>
          </p:cNvPicPr>
          <p:nvPr>
            <p:ph type="clipArt" sz="quarter" idx="27"/>
          </p:nvPr>
        </p:nvPicPr>
        <p:blipFill>
          <a:blip r:embed="rId8">
            <a:extLst>
              <a:ext uri="{96DAC541-7B7A-43D3-8B79-37D633B846F1}">
                <asvg:svgBlip xmlns:asvg="http://schemas.microsoft.com/office/drawing/2016/SVG/main" r:embed="rId9"/>
              </a:ext>
            </a:extLst>
          </a:blip>
          <a:stretch>
            <a:fillRect/>
          </a:stretch>
        </p:blipFill>
        <p:spPr>
          <a:xfrm>
            <a:off x="9475633" y="2492096"/>
            <a:ext cx="1001723" cy="1001723"/>
          </a:xfrm>
        </p:spPr>
      </p:pic>
      <p:sp>
        <p:nvSpPr>
          <p:cNvPr id="8" name="Text Placeholder 7">
            <a:extLst>
              <a:ext uri="{FF2B5EF4-FFF2-40B4-BE49-F238E27FC236}">
                <a16:creationId xmlns:a16="http://schemas.microsoft.com/office/drawing/2014/main" id="{BA74A5C9-C2AA-DE81-1316-31391A8CABD1}"/>
              </a:ext>
            </a:extLst>
          </p:cNvPr>
          <p:cNvSpPr>
            <a:spLocks noGrp="1"/>
          </p:cNvSpPr>
          <p:nvPr>
            <p:ph type="body" sz="quarter" idx="19"/>
          </p:nvPr>
        </p:nvSpPr>
        <p:spPr>
          <a:xfrm>
            <a:off x="9191512" y="4077792"/>
            <a:ext cx="1569961" cy="305488"/>
          </a:xfrm>
        </p:spPr>
        <p:txBody>
          <a:bodyPr/>
          <a:lstStyle/>
          <a:p>
            <a:r>
              <a:rPr lang="en-US" sz="2400"/>
              <a:t>Mail</a:t>
            </a:r>
          </a:p>
        </p:txBody>
      </p:sp>
      <p:sp>
        <p:nvSpPr>
          <p:cNvPr id="9" name="Text Placeholder 8">
            <a:extLst>
              <a:ext uri="{FF2B5EF4-FFF2-40B4-BE49-F238E27FC236}">
                <a16:creationId xmlns:a16="http://schemas.microsoft.com/office/drawing/2014/main" id="{F1D7A70E-528F-000A-8F9A-7174C50C1352}"/>
              </a:ext>
            </a:extLst>
          </p:cNvPr>
          <p:cNvSpPr>
            <a:spLocks noGrp="1"/>
          </p:cNvSpPr>
          <p:nvPr>
            <p:ph type="body" sz="quarter" idx="20"/>
          </p:nvPr>
        </p:nvSpPr>
        <p:spPr>
          <a:xfrm>
            <a:off x="8008215" y="4838594"/>
            <a:ext cx="3936553" cy="1110058"/>
          </a:xfrm>
        </p:spPr>
        <p:txBody>
          <a:bodyPr anchor="ctr"/>
          <a:lstStyle/>
          <a:p>
            <a:pPr marL="182880" lvl="1" indent="0" algn="ctr">
              <a:spcBef>
                <a:spcPts val="0"/>
              </a:spcBef>
              <a:buNone/>
            </a:pPr>
            <a:r>
              <a:rPr lang="en-US" sz="2000" dirty="0"/>
              <a:t>Acentra</a:t>
            </a:r>
          </a:p>
          <a:p>
            <a:pPr marL="182880" lvl="1" indent="0" algn="ctr">
              <a:spcBef>
                <a:spcPts val="0"/>
              </a:spcBef>
              <a:buNone/>
            </a:pPr>
            <a:r>
              <a:rPr lang="en-US" sz="2000" dirty="0"/>
              <a:t>6802 Paragon Place, Ste. 440</a:t>
            </a:r>
          </a:p>
          <a:p>
            <a:pPr marL="182880" lvl="1" indent="0" algn="ctr">
              <a:spcBef>
                <a:spcPts val="0"/>
              </a:spcBef>
              <a:buNone/>
            </a:pPr>
            <a:r>
              <a:rPr lang="en-US" sz="2000" dirty="0"/>
              <a:t>Richmond, VA 23230</a:t>
            </a:r>
          </a:p>
        </p:txBody>
      </p:sp>
    </p:spTree>
    <p:extLst>
      <p:ext uri="{BB962C8B-B14F-4D97-AF65-F5344CB8AC3E}">
        <p14:creationId xmlns:p14="http://schemas.microsoft.com/office/powerpoint/2010/main" val="461569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649C05-D59B-714F-FF1C-76F2E1E4AAA2}"/>
              </a:ext>
            </a:extLst>
          </p:cNvPr>
          <p:cNvSpPr>
            <a:spLocks noGrp="1"/>
          </p:cNvSpPr>
          <p:nvPr>
            <p:ph type="title"/>
          </p:nvPr>
        </p:nvSpPr>
        <p:spPr>
          <a:xfrm>
            <a:off x="277585" y="403753"/>
            <a:ext cx="11729688" cy="521093"/>
          </a:xfrm>
        </p:spPr>
        <p:txBody>
          <a:bodyPr/>
          <a:lstStyle/>
          <a:p>
            <a:r>
              <a:rPr lang="en-US" b="1"/>
              <a:t>Administrative Hearing Appeal Process</a:t>
            </a:r>
          </a:p>
        </p:txBody>
      </p:sp>
      <p:sp>
        <p:nvSpPr>
          <p:cNvPr id="4" name="Text Placeholder 3">
            <a:extLst>
              <a:ext uri="{FF2B5EF4-FFF2-40B4-BE49-F238E27FC236}">
                <a16:creationId xmlns:a16="http://schemas.microsoft.com/office/drawing/2014/main" id="{EF482540-E272-53F6-07D4-F2AEBBEE2867}"/>
              </a:ext>
            </a:extLst>
          </p:cNvPr>
          <p:cNvSpPr>
            <a:spLocks noGrp="1"/>
          </p:cNvSpPr>
          <p:nvPr>
            <p:ph type="body" sz="quarter" idx="13"/>
          </p:nvPr>
        </p:nvSpPr>
        <p:spPr/>
        <p:txBody>
          <a:bodyPr>
            <a:normAutofit/>
          </a:bodyPr>
          <a:lstStyle/>
          <a:p>
            <a:r>
              <a:rPr lang="en-US" sz="2400"/>
              <a:t>If Administrative Review decision is favorable: authorization effective on the originally requested date.</a:t>
            </a:r>
          </a:p>
          <a:p>
            <a:pPr marL="0" indent="0">
              <a:buNone/>
            </a:pPr>
            <a:endParaRPr lang="en-US" sz="2400"/>
          </a:p>
        </p:txBody>
      </p:sp>
      <p:sp>
        <p:nvSpPr>
          <p:cNvPr id="2" name="Text Placeholder 1">
            <a:extLst>
              <a:ext uri="{FF2B5EF4-FFF2-40B4-BE49-F238E27FC236}">
                <a16:creationId xmlns:a16="http://schemas.microsoft.com/office/drawing/2014/main" id="{5BFFE826-0A6B-65B4-139E-CCA4E5F43803}"/>
              </a:ext>
            </a:extLst>
          </p:cNvPr>
          <p:cNvSpPr>
            <a:spLocks noGrp="1"/>
          </p:cNvSpPr>
          <p:nvPr>
            <p:ph type="body" sz="quarter" idx="11"/>
          </p:nvPr>
        </p:nvSpPr>
        <p:spPr/>
        <p:txBody>
          <a:bodyPr>
            <a:normAutofit/>
          </a:bodyPr>
          <a:lstStyle/>
          <a:p>
            <a:r>
              <a:rPr lang="en-US" sz="2400" dirty="0"/>
              <a:t>If decision is to uphold authorization denial: provider may file an Administrative Hearing Appeal (AHA) within 33 calendar days of adverse decision.</a:t>
            </a:r>
          </a:p>
          <a:p>
            <a:endParaRPr lang="en-US" sz="2400" dirty="0"/>
          </a:p>
        </p:txBody>
      </p:sp>
      <p:sp>
        <p:nvSpPr>
          <p:cNvPr id="3" name="Text Placeholder 2">
            <a:extLst>
              <a:ext uri="{FF2B5EF4-FFF2-40B4-BE49-F238E27FC236}">
                <a16:creationId xmlns:a16="http://schemas.microsoft.com/office/drawing/2014/main" id="{AC1C3CD5-B634-CCF4-4808-FCAFB384E149}"/>
              </a:ext>
            </a:extLst>
          </p:cNvPr>
          <p:cNvSpPr>
            <a:spLocks noGrp="1"/>
          </p:cNvSpPr>
          <p:nvPr>
            <p:ph type="body" sz="quarter" idx="12"/>
          </p:nvPr>
        </p:nvSpPr>
        <p:spPr/>
        <p:txBody>
          <a:bodyPr>
            <a:normAutofit/>
          </a:bodyPr>
          <a:lstStyle/>
          <a:p>
            <a:pPr>
              <a:lnSpc>
                <a:spcPct val="100000"/>
              </a:lnSpc>
              <a:spcBef>
                <a:spcPts val="600"/>
              </a:spcBef>
            </a:pPr>
            <a:r>
              <a:rPr lang="en-US" sz="2400"/>
              <a:t>Members can appeal PA decision in writing:</a:t>
            </a:r>
          </a:p>
          <a:p>
            <a:pPr lvl="1" indent="-365760">
              <a:lnSpc>
                <a:spcPct val="100000"/>
              </a:lnSpc>
              <a:spcBef>
                <a:spcPts val="600"/>
              </a:spcBef>
              <a:buFont typeface="Wingdings" panose="05000000000000000000" pitchFamily="2" charset="2"/>
              <a:buChar char="ü"/>
            </a:pPr>
            <a:r>
              <a:rPr lang="en-US" sz="2000"/>
              <a:t>Letter explaining why they think decision is wrong.</a:t>
            </a:r>
          </a:p>
          <a:p>
            <a:pPr lvl="1" indent="-365760">
              <a:lnSpc>
                <a:spcPct val="100000"/>
              </a:lnSpc>
              <a:spcBef>
                <a:spcPts val="600"/>
              </a:spcBef>
              <a:buFont typeface="Wingdings" panose="05000000000000000000" pitchFamily="2" charset="2"/>
              <a:buChar char="ü"/>
            </a:pPr>
            <a:r>
              <a:rPr lang="en-US" sz="2000"/>
              <a:t>Letter must include member name and other important info (e.g., date of decision).</a:t>
            </a:r>
          </a:p>
          <a:p>
            <a:endParaRPr lang="en-US" sz="2400"/>
          </a:p>
        </p:txBody>
      </p:sp>
    </p:spTree>
    <p:extLst>
      <p:ext uri="{BB962C8B-B14F-4D97-AF65-F5344CB8AC3E}">
        <p14:creationId xmlns:p14="http://schemas.microsoft.com/office/powerpoint/2010/main" val="1950669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BB98BB-4C4A-1BB9-757D-FD1082CDD8EF}"/>
              </a:ext>
            </a:extLst>
          </p:cNvPr>
          <p:cNvSpPr>
            <a:spLocks noGrp="1"/>
          </p:cNvSpPr>
          <p:nvPr>
            <p:ph type="title"/>
          </p:nvPr>
        </p:nvSpPr>
        <p:spPr>
          <a:xfrm>
            <a:off x="266699" y="403753"/>
            <a:ext cx="11546610" cy="521093"/>
          </a:xfrm>
        </p:spPr>
        <p:txBody>
          <a:bodyPr/>
          <a:lstStyle/>
          <a:p>
            <a:r>
              <a:rPr lang="en-US" b="1"/>
              <a:t>Additional Appeal Process Information</a:t>
            </a:r>
            <a:endParaRPr lang="en-US"/>
          </a:p>
        </p:txBody>
      </p:sp>
      <p:sp>
        <p:nvSpPr>
          <p:cNvPr id="2" name="Content Placeholder 1">
            <a:extLst>
              <a:ext uri="{FF2B5EF4-FFF2-40B4-BE49-F238E27FC236}">
                <a16:creationId xmlns:a16="http://schemas.microsoft.com/office/drawing/2014/main" id="{3A4348FB-6531-C783-CD77-CE4497B7B7C8}"/>
              </a:ext>
            </a:extLst>
          </p:cNvPr>
          <p:cNvSpPr>
            <a:spLocks noGrp="1"/>
          </p:cNvSpPr>
          <p:nvPr>
            <p:ph sz="half" idx="1"/>
          </p:nvPr>
        </p:nvSpPr>
        <p:spPr>
          <a:xfrm>
            <a:off x="266699" y="1926003"/>
            <a:ext cx="5181600" cy="1944033"/>
          </a:xfrm>
        </p:spPr>
        <p:txBody>
          <a:bodyPr/>
          <a:lstStyle/>
          <a:p>
            <a:r>
              <a:rPr lang="en-US" sz="1800"/>
              <a:t>As required by statute: if request for hearing is received before effective date of denial/modification, services continue at the authorized level of previous PA.</a:t>
            </a:r>
          </a:p>
          <a:p>
            <a:endParaRPr lang="en-US"/>
          </a:p>
        </p:txBody>
      </p:sp>
      <p:sp>
        <p:nvSpPr>
          <p:cNvPr id="5" name="Text Placeholder 4">
            <a:extLst>
              <a:ext uri="{FF2B5EF4-FFF2-40B4-BE49-F238E27FC236}">
                <a16:creationId xmlns:a16="http://schemas.microsoft.com/office/drawing/2014/main" id="{AE705ECA-A9A6-7D27-C188-7BB6801D0764}"/>
              </a:ext>
            </a:extLst>
          </p:cNvPr>
          <p:cNvSpPr>
            <a:spLocks noGrp="1"/>
          </p:cNvSpPr>
          <p:nvPr>
            <p:ph type="body" sz="quarter" idx="3"/>
          </p:nvPr>
        </p:nvSpPr>
        <p:spPr>
          <a:xfrm>
            <a:off x="5534457" y="1926003"/>
            <a:ext cx="5183188" cy="1944033"/>
          </a:xfrm>
        </p:spPr>
        <p:txBody>
          <a:bodyPr vert="horz" lIns="0" tIns="0" rIns="0" bIns="0" rtlCol="0" anchor="t">
            <a:normAutofit/>
          </a:bodyPr>
          <a:lstStyle/>
          <a:p>
            <a:pPr marL="221760" indent="-221760">
              <a:buChar char="•"/>
            </a:pPr>
            <a:r>
              <a:rPr lang="en-US" sz="1800" b="0"/>
              <a:t>If appellant is not the member: request must include documentation that appellant has legal right to act on behalf of member is required (e.g., Power of Attorney for Healthcare or legal guardianship papers).</a:t>
            </a:r>
          </a:p>
        </p:txBody>
      </p:sp>
      <p:pic>
        <p:nvPicPr>
          <p:cNvPr id="8" name="Content Placeholder 7" descr="Woman in wheelchair on a call">
            <a:extLst>
              <a:ext uri="{FF2B5EF4-FFF2-40B4-BE49-F238E27FC236}">
                <a16:creationId xmlns:a16="http://schemas.microsoft.com/office/drawing/2014/main" id="{F1F4F28E-2A66-E669-7717-B998902A143F}"/>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409410" y="3870036"/>
            <a:ext cx="2077778" cy="2888232"/>
          </a:xfrm>
        </p:spPr>
      </p:pic>
    </p:spTree>
    <p:extLst>
      <p:ext uri="{BB962C8B-B14F-4D97-AF65-F5344CB8AC3E}">
        <p14:creationId xmlns:p14="http://schemas.microsoft.com/office/powerpoint/2010/main" val="2113660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03B2D4-B98A-31A5-5F41-690D992DF859}"/>
              </a:ext>
            </a:extLst>
          </p:cNvPr>
          <p:cNvSpPr>
            <a:spLocks noGrp="1"/>
          </p:cNvSpPr>
          <p:nvPr>
            <p:ph type="title"/>
          </p:nvPr>
        </p:nvSpPr>
        <p:spPr>
          <a:xfrm>
            <a:off x="275935" y="191627"/>
            <a:ext cx="11648210" cy="733220"/>
          </a:xfrm>
        </p:spPr>
        <p:txBody>
          <a:bodyPr/>
          <a:lstStyle/>
          <a:p>
            <a:r>
              <a:rPr lang="en-US" b="1"/>
              <a:t>Submitting an AHA</a:t>
            </a:r>
            <a:endParaRPr lang="en-US"/>
          </a:p>
        </p:txBody>
      </p:sp>
      <p:pic>
        <p:nvPicPr>
          <p:cNvPr id="20" name="Online Image Placeholder 19">
            <a:extLst>
              <a:ext uri="{FF2B5EF4-FFF2-40B4-BE49-F238E27FC236}">
                <a16:creationId xmlns:a16="http://schemas.microsoft.com/office/drawing/2014/main" id="{0FA7FB6B-C31F-3DF3-92F9-5FC126DB3AC1}"/>
              </a:ext>
              <a:ext uri="{C183D7F6-B498-43B3-948B-1728B52AA6E4}">
                <adec:decorative xmlns:adec="http://schemas.microsoft.com/office/drawing/2017/decorative" val="1"/>
              </a:ext>
            </a:extLst>
          </p:cNvPr>
          <p:cNvPicPr>
            <a:picLocks noGrp="1" noChangeAspect="1"/>
          </p:cNvPicPr>
          <p:nvPr>
            <p:ph type="clipArt" sz="quarter" idx="27"/>
          </p:nvPr>
        </p:nvPicPr>
        <p:blipFill>
          <a:blip r:embed="rId2">
            <a:extLst>
              <a:ext uri="{96DAC541-7B7A-43D3-8B79-37D633B846F1}">
                <asvg:svgBlip xmlns:asvg="http://schemas.microsoft.com/office/drawing/2016/SVG/main" r:embed="rId3"/>
              </a:ext>
            </a:extLst>
          </a:blip>
          <a:stretch>
            <a:fillRect/>
          </a:stretch>
        </p:blipFill>
        <p:spPr>
          <a:xfrm>
            <a:off x="1814003" y="2492096"/>
            <a:ext cx="1001723" cy="1001723"/>
          </a:xfrm>
        </p:spPr>
      </p:pic>
      <p:sp>
        <p:nvSpPr>
          <p:cNvPr id="5" name="Text Placeholder 4">
            <a:extLst>
              <a:ext uri="{FF2B5EF4-FFF2-40B4-BE49-F238E27FC236}">
                <a16:creationId xmlns:a16="http://schemas.microsoft.com/office/drawing/2014/main" id="{602076FA-414E-8C45-1402-3514DC1D3F79}"/>
              </a:ext>
            </a:extLst>
          </p:cNvPr>
          <p:cNvSpPr>
            <a:spLocks noGrp="1"/>
          </p:cNvSpPr>
          <p:nvPr>
            <p:ph type="body" sz="quarter" idx="16"/>
          </p:nvPr>
        </p:nvSpPr>
        <p:spPr>
          <a:xfrm>
            <a:off x="439392" y="4095168"/>
            <a:ext cx="3532801" cy="291775"/>
          </a:xfrm>
        </p:spPr>
        <p:txBody>
          <a:bodyPr anchor="ctr"/>
          <a:lstStyle/>
          <a:p>
            <a:r>
              <a:rPr lang="en-US" sz="2000"/>
              <a:t>Mail</a:t>
            </a:r>
          </a:p>
        </p:txBody>
      </p:sp>
      <p:sp>
        <p:nvSpPr>
          <p:cNvPr id="6" name="Text Placeholder 5">
            <a:extLst>
              <a:ext uri="{FF2B5EF4-FFF2-40B4-BE49-F238E27FC236}">
                <a16:creationId xmlns:a16="http://schemas.microsoft.com/office/drawing/2014/main" id="{123C00A9-4F84-6FE1-A9E9-3597F3A91D8A}"/>
              </a:ext>
            </a:extLst>
          </p:cNvPr>
          <p:cNvSpPr>
            <a:spLocks noGrp="1"/>
          </p:cNvSpPr>
          <p:nvPr>
            <p:ph type="body" sz="quarter" idx="17"/>
          </p:nvPr>
        </p:nvSpPr>
        <p:spPr>
          <a:xfrm>
            <a:off x="145506" y="4523734"/>
            <a:ext cx="4120571" cy="1713903"/>
          </a:xfrm>
        </p:spPr>
        <p:txBody>
          <a:bodyPr anchor="ctr"/>
          <a:lstStyle/>
          <a:p>
            <a:pPr marL="0" indent="0" algn="ctr">
              <a:lnSpc>
                <a:spcPct val="100000"/>
              </a:lnSpc>
              <a:spcBef>
                <a:spcPts val="0"/>
              </a:spcBef>
              <a:buNone/>
            </a:pPr>
            <a:r>
              <a:rPr lang="en-US" sz="2000" dirty="0"/>
              <a:t>Family and Social Service Administration/Office of Administrative Law Proceedings – FSSA Hearings</a:t>
            </a:r>
          </a:p>
          <a:p>
            <a:pPr marL="0" indent="0" algn="ctr">
              <a:lnSpc>
                <a:spcPct val="100000"/>
              </a:lnSpc>
              <a:spcBef>
                <a:spcPts val="0"/>
              </a:spcBef>
              <a:buNone/>
            </a:pPr>
            <a:r>
              <a:rPr lang="en-US" sz="2000" dirty="0"/>
              <a:t>402 W. Washington St, Rm E034</a:t>
            </a:r>
          </a:p>
          <a:p>
            <a:pPr marL="0" indent="0" algn="ctr">
              <a:lnSpc>
                <a:spcPct val="100000"/>
              </a:lnSpc>
              <a:spcBef>
                <a:spcPts val="0"/>
              </a:spcBef>
              <a:buNone/>
            </a:pPr>
            <a:r>
              <a:rPr lang="en-US" sz="2000" dirty="0"/>
              <a:t>Indianapolis, IN 46204</a:t>
            </a:r>
          </a:p>
        </p:txBody>
      </p:sp>
      <p:pic>
        <p:nvPicPr>
          <p:cNvPr id="18" name="Online Image Placeholder 17">
            <a:extLst>
              <a:ext uri="{FF2B5EF4-FFF2-40B4-BE49-F238E27FC236}">
                <a16:creationId xmlns:a16="http://schemas.microsoft.com/office/drawing/2014/main" id="{77D8DC5B-5C33-D27F-8E90-C4A15C202E8D}"/>
              </a:ext>
              <a:ext uri="{C183D7F6-B498-43B3-948B-1728B52AA6E4}">
                <adec:decorative xmlns:adec="http://schemas.microsoft.com/office/drawing/2017/decorative" val="1"/>
              </a:ext>
            </a:extLst>
          </p:cNvPr>
          <p:cNvPicPr>
            <a:picLocks noGrp="1" noChangeAspect="1"/>
          </p:cNvPicPr>
          <p:nvPr>
            <p:ph type="clipArt" sz="quarter" idx="26"/>
          </p:nvPr>
        </p:nvPicPr>
        <p:blipFill>
          <a:blip r:embed="rId4">
            <a:extLst>
              <a:ext uri="{96DAC541-7B7A-43D3-8B79-37D633B846F1}">
                <asvg:svgBlip xmlns:asvg="http://schemas.microsoft.com/office/drawing/2016/SVG/main" r:embed="rId5"/>
              </a:ext>
            </a:extLst>
          </a:blip>
          <a:stretch>
            <a:fillRect/>
          </a:stretch>
        </p:blipFill>
        <p:spPr>
          <a:xfrm>
            <a:off x="5695321" y="2492096"/>
            <a:ext cx="1001723" cy="1001723"/>
          </a:xfrm>
        </p:spPr>
      </p:pic>
      <p:sp>
        <p:nvSpPr>
          <p:cNvPr id="2" name="Text Placeholder 1">
            <a:extLst>
              <a:ext uri="{FF2B5EF4-FFF2-40B4-BE49-F238E27FC236}">
                <a16:creationId xmlns:a16="http://schemas.microsoft.com/office/drawing/2014/main" id="{B3512EBA-22D8-4E72-FF46-565794BBE86E}"/>
              </a:ext>
            </a:extLst>
          </p:cNvPr>
          <p:cNvSpPr>
            <a:spLocks noGrp="1"/>
          </p:cNvSpPr>
          <p:nvPr>
            <p:ph type="body" sz="quarter" idx="13"/>
          </p:nvPr>
        </p:nvSpPr>
        <p:spPr>
          <a:xfrm>
            <a:off x="4274953" y="4095168"/>
            <a:ext cx="3560684" cy="291775"/>
          </a:xfrm>
        </p:spPr>
        <p:txBody>
          <a:bodyPr vert="horz" lIns="0" tIns="0" rIns="0" bIns="0" rtlCol="0" anchor="ctr">
            <a:noAutofit/>
          </a:bodyPr>
          <a:lstStyle/>
          <a:p>
            <a:r>
              <a:rPr lang="en-US" sz="2000"/>
              <a:t>Fax</a:t>
            </a:r>
          </a:p>
        </p:txBody>
      </p:sp>
      <p:sp>
        <p:nvSpPr>
          <p:cNvPr id="3" name="Text Placeholder 2">
            <a:extLst>
              <a:ext uri="{FF2B5EF4-FFF2-40B4-BE49-F238E27FC236}">
                <a16:creationId xmlns:a16="http://schemas.microsoft.com/office/drawing/2014/main" id="{8108A04B-0EEE-CEC0-125E-C15BAC41906D}"/>
              </a:ext>
            </a:extLst>
          </p:cNvPr>
          <p:cNvSpPr>
            <a:spLocks noGrp="1"/>
          </p:cNvSpPr>
          <p:nvPr>
            <p:ph type="body" sz="quarter" idx="14"/>
          </p:nvPr>
        </p:nvSpPr>
        <p:spPr>
          <a:xfrm>
            <a:off x="4588974" y="5092574"/>
            <a:ext cx="2932642" cy="576224"/>
          </a:xfrm>
        </p:spPr>
        <p:txBody>
          <a:bodyPr anchor="ctr"/>
          <a:lstStyle/>
          <a:p>
            <a:pPr marL="0" indent="0" algn="ctr">
              <a:buNone/>
            </a:pPr>
            <a:r>
              <a:rPr lang="en-US" sz="2000" dirty="0"/>
              <a:t>317-232-4412</a:t>
            </a:r>
            <a:endParaRPr lang="en-US" sz="1600" dirty="0"/>
          </a:p>
        </p:txBody>
      </p:sp>
      <p:pic>
        <p:nvPicPr>
          <p:cNvPr id="15" name="Online Image Placeholder 14">
            <a:extLst>
              <a:ext uri="{FF2B5EF4-FFF2-40B4-BE49-F238E27FC236}">
                <a16:creationId xmlns:a16="http://schemas.microsoft.com/office/drawing/2014/main" id="{3DD82A63-1E8E-3A1E-6245-9818328C8300}"/>
              </a:ext>
              <a:ext uri="{C183D7F6-B498-43B3-948B-1728B52AA6E4}">
                <adec:decorative xmlns:adec="http://schemas.microsoft.com/office/drawing/2017/decorative" val="1"/>
              </a:ext>
            </a:extLst>
          </p:cNvPr>
          <p:cNvPicPr>
            <a:picLocks noGrp="1" noChangeAspect="1"/>
          </p:cNvPicPr>
          <p:nvPr>
            <p:ph type="clipArt" sz="quarter" idx="25"/>
          </p:nvPr>
        </p:nvPicPr>
        <p:blipFill>
          <a:blip r:embed="rId6">
            <a:extLst>
              <a:ext uri="{96DAC541-7B7A-43D3-8B79-37D633B846F1}">
                <asvg:svgBlip xmlns:asvg="http://schemas.microsoft.com/office/drawing/2016/SVG/main" r:embed="rId7"/>
              </a:ext>
            </a:extLst>
          </a:blip>
          <a:stretch>
            <a:fillRect/>
          </a:stretch>
        </p:blipFill>
        <p:spPr>
          <a:xfrm>
            <a:off x="9459402" y="2427277"/>
            <a:ext cx="1001723" cy="1001723"/>
          </a:xfrm>
        </p:spPr>
      </p:pic>
      <p:sp>
        <p:nvSpPr>
          <p:cNvPr id="8" name="Text Placeholder 7">
            <a:extLst>
              <a:ext uri="{FF2B5EF4-FFF2-40B4-BE49-F238E27FC236}">
                <a16:creationId xmlns:a16="http://schemas.microsoft.com/office/drawing/2014/main" id="{BA74A5C9-C2AA-DE81-1316-31391A8CABD1}"/>
              </a:ext>
            </a:extLst>
          </p:cNvPr>
          <p:cNvSpPr>
            <a:spLocks noGrp="1"/>
          </p:cNvSpPr>
          <p:nvPr>
            <p:ph type="body" sz="quarter" idx="19"/>
          </p:nvPr>
        </p:nvSpPr>
        <p:spPr>
          <a:xfrm>
            <a:off x="8138398" y="4095168"/>
            <a:ext cx="3785748" cy="291775"/>
          </a:xfrm>
        </p:spPr>
        <p:txBody>
          <a:bodyPr anchor="ctr"/>
          <a:lstStyle/>
          <a:p>
            <a:r>
              <a:rPr lang="en-US" sz="2000" b="1"/>
              <a:t>Email</a:t>
            </a:r>
            <a:endParaRPr lang="en-US" sz="2000"/>
          </a:p>
        </p:txBody>
      </p:sp>
      <p:sp>
        <p:nvSpPr>
          <p:cNvPr id="9" name="Text Placeholder 8">
            <a:extLst>
              <a:ext uri="{FF2B5EF4-FFF2-40B4-BE49-F238E27FC236}">
                <a16:creationId xmlns:a16="http://schemas.microsoft.com/office/drawing/2014/main" id="{F1D7A70E-528F-000A-8F9A-7174C50C1352}"/>
              </a:ext>
            </a:extLst>
          </p:cNvPr>
          <p:cNvSpPr>
            <a:spLocks noGrp="1"/>
          </p:cNvSpPr>
          <p:nvPr>
            <p:ph type="body" sz="quarter" idx="20"/>
          </p:nvPr>
        </p:nvSpPr>
        <p:spPr>
          <a:xfrm>
            <a:off x="8071429" y="5092574"/>
            <a:ext cx="3777668" cy="576224"/>
          </a:xfrm>
        </p:spPr>
        <p:txBody>
          <a:bodyPr anchor="ctr"/>
          <a:lstStyle/>
          <a:p>
            <a:pPr marL="457200" lvl="1" indent="0" algn="ctr">
              <a:buNone/>
            </a:pPr>
            <a:r>
              <a:rPr lang="en-US" sz="2000" b="1">
                <a:hlinkClick r:id="rId8"/>
              </a:rPr>
              <a:t>fssa.appeals@oalp.in.gov</a:t>
            </a:r>
            <a:endParaRPr lang="en-US" sz="2000"/>
          </a:p>
        </p:txBody>
      </p:sp>
    </p:spTree>
    <p:extLst>
      <p:ext uri="{BB962C8B-B14F-4D97-AF65-F5344CB8AC3E}">
        <p14:creationId xmlns:p14="http://schemas.microsoft.com/office/powerpoint/2010/main" val="1292598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682875"/>
            <a:ext cx="10255250" cy="1492250"/>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kumimoji="0" lang="en-US" sz="4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Common Denials</a:t>
            </a:r>
          </a:p>
        </p:txBody>
      </p:sp>
    </p:spTree>
    <p:extLst>
      <p:ext uri="{BB962C8B-B14F-4D97-AF65-F5344CB8AC3E}">
        <p14:creationId xmlns:p14="http://schemas.microsoft.com/office/powerpoint/2010/main" val="2869796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CD813-3D81-D0FC-795E-2C92A5B3F54E}"/>
              </a:ext>
            </a:extLst>
          </p:cNvPr>
          <p:cNvSpPr>
            <a:spLocks noGrp="1"/>
          </p:cNvSpPr>
          <p:nvPr>
            <p:ph type="title"/>
          </p:nvPr>
        </p:nvSpPr>
        <p:spPr/>
        <p:txBody>
          <a:bodyPr/>
          <a:lstStyle/>
          <a:p>
            <a:r>
              <a:rPr lang="en-US" b="1"/>
              <a:t>Common Reasons for Denials and Voids</a:t>
            </a:r>
          </a:p>
        </p:txBody>
      </p:sp>
      <p:sp>
        <p:nvSpPr>
          <p:cNvPr id="2" name="Text Placeholder 1">
            <a:extLst>
              <a:ext uri="{FF2B5EF4-FFF2-40B4-BE49-F238E27FC236}">
                <a16:creationId xmlns:a16="http://schemas.microsoft.com/office/drawing/2014/main" id="{62A2B1E3-79EE-15C8-951A-7B02165A2A9E}"/>
              </a:ext>
            </a:extLst>
          </p:cNvPr>
          <p:cNvSpPr>
            <a:spLocks noGrp="1"/>
          </p:cNvSpPr>
          <p:nvPr>
            <p:ph type="body" sz="quarter" idx="13"/>
          </p:nvPr>
        </p:nvSpPr>
        <p:spPr>
          <a:xfrm>
            <a:off x="355740" y="1330190"/>
            <a:ext cx="5378488" cy="5368322"/>
          </a:xfrm>
        </p:spPr>
        <p:txBody>
          <a:bodyPr>
            <a:normAutofit fontScale="92500" lnSpcReduction="10000"/>
          </a:bodyPr>
          <a:lstStyle/>
          <a:p>
            <a:pPr marL="0" indent="0">
              <a:buNone/>
            </a:pPr>
            <a:r>
              <a:rPr lang="en-US" sz="2400" b="1" dirty="0"/>
              <a:t>ADMINISTRATIVE DENIALS:</a:t>
            </a:r>
          </a:p>
          <a:p>
            <a:r>
              <a:rPr lang="en-US" sz="2200" dirty="0"/>
              <a:t>Missing mandatory form(s) that is not received within 30 calendar days of pending to provider.</a:t>
            </a:r>
          </a:p>
          <a:p>
            <a:pPr marL="0" indent="0">
              <a:buNone/>
            </a:pPr>
            <a:endParaRPr lang="en-US" sz="2200" dirty="0"/>
          </a:p>
          <a:p>
            <a:pPr marL="0" indent="0">
              <a:buNone/>
            </a:pPr>
            <a:r>
              <a:rPr lang="en-US" sz="2400" b="1" dirty="0"/>
              <a:t>MEDICAL NECESSITY DENIALS:</a:t>
            </a:r>
          </a:p>
          <a:p>
            <a:r>
              <a:rPr lang="en-US" sz="2200" dirty="0"/>
              <a:t>Does not meet medical necessity </a:t>
            </a:r>
          </a:p>
          <a:p>
            <a:pPr marL="0" indent="0">
              <a:buNone/>
            </a:pPr>
            <a:endParaRPr lang="en-US" sz="2200" dirty="0"/>
          </a:p>
          <a:p>
            <a:r>
              <a:rPr lang="en-US" sz="2400" b="1" dirty="0"/>
              <a:t>PARTIAL APPROVALS:</a:t>
            </a:r>
          </a:p>
          <a:p>
            <a:r>
              <a:rPr lang="en-US" sz="2200" dirty="0"/>
              <a:t>Dates/units may be modified according to date of submission.</a:t>
            </a:r>
          </a:p>
          <a:p>
            <a:r>
              <a:rPr lang="en-US" sz="2200" dirty="0"/>
              <a:t>Medical Necessity has not been met for the entire requested service. </a:t>
            </a:r>
          </a:p>
          <a:p>
            <a:endParaRPr lang="en-US" sz="2200" dirty="0"/>
          </a:p>
        </p:txBody>
      </p:sp>
      <p:sp>
        <p:nvSpPr>
          <p:cNvPr id="7" name="SmartArt Placeholder 6">
            <a:extLst>
              <a:ext uri="{FF2B5EF4-FFF2-40B4-BE49-F238E27FC236}">
                <a16:creationId xmlns:a16="http://schemas.microsoft.com/office/drawing/2014/main" id="{F0C05A93-129B-1837-2F38-171279901A85}"/>
              </a:ext>
            </a:extLst>
          </p:cNvPr>
          <p:cNvSpPr>
            <a:spLocks noGrp="1"/>
          </p:cNvSpPr>
          <p:nvPr>
            <p:ph type="dgm" sz="quarter" idx="14"/>
          </p:nvPr>
        </p:nvSpPr>
        <p:spPr/>
        <p:txBody>
          <a:bodyPr/>
          <a:lstStyle/>
          <a:p>
            <a:pPr marL="0" indent="0">
              <a:buNone/>
            </a:pPr>
            <a:r>
              <a:rPr lang="en-US" sz="2200" b="1"/>
              <a:t>VOIDS:</a:t>
            </a:r>
          </a:p>
          <a:p>
            <a:endParaRPr lang="en-US" sz="2400" b="1"/>
          </a:p>
          <a:p>
            <a:endParaRPr lang="en-US"/>
          </a:p>
        </p:txBody>
      </p:sp>
      <p:sp>
        <p:nvSpPr>
          <p:cNvPr id="4" name="Text Placeholder 3">
            <a:extLst>
              <a:ext uri="{FF2B5EF4-FFF2-40B4-BE49-F238E27FC236}">
                <a16:creationId xmlns:a16="http://schemas.microsoft.com/office/drawing/2014/main" id="{336BE837-C9FE-B539-25A3-1EAA25138431}"/>
              </a:ext>
            </a:extLst>
          </p:cNvPr>
          <p:cNvSpPr>
            <a:spLocks noGrp="1"/>
          </p:cNvSpPr>
          <p:nvPr>
            <p:ph type="body" sz="quarter" idx="4294967295"/>
          </p:nvPr>
        </p:nvSpPr>
        <p:spPr>
          <a:xfrm>
            <a:off x="6246813" y="1868487"/>
            <a:ext cx="5803900" cy="3121025"/>
          </a:xfrm>
        </p:spPr>
        <p:txBody>
          <a:bodyPr>
            <a:noAutofit/>
          </a:bodyPr>
          <a:lstStyle/>
          <a:p>
            <a:r>
              <a:rPr lang="en-US" sz="2200"/>
              <a:t>The request is a duplicate of another authorization submitted to Acentra Health.</a:t>
            </a:r>
          </a:p>
        </p:txBody>
      </p:sp>
    </p:spTree>
    <p:extLst>
      <p:ext uri="{BB962C8B-B14F-4D97-AF65-F5344CB8AC3E}">
        <p14:creationId xmlns:p14="http://schemas.microsoft.com/office/powerpoint/2010/main" val="2407698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682875"/>
            <a:ext cx="10255250" cy="1492250"/>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kumimoji="0" lang="en-US" sz="4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Helpful Links</a:t>
            </a:r>
          </a:p>
        </p:txBody>
      </p:sp>
    </p:spTree>
    <p:extLst>
      <p:ext uri="{BB962C8B-B14F-4D97-AF65-F5344CB8AC3E}">
        <p14:creationId xmlns:p14="http://schemas.microsoft.com/office/powerpoint/2010/main" val="4153147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7D8AB0-2919-153D-BD09-6F6647F53D35}"/>
              </a:ext>
            </a:extLst>
          </p:cNvPr>
          <p:cNvSpPr>
            <a:spLocks noGrp="1"/>
          </p:cNvSpPr>
          <p:nvPr>
            <p:ph type="title"/>
          </p:nvPr>
        </p:nvSpPr>
        <p:spPr/>
        <p:txBody>
          <a:bodyPr/>
          <a:lstStyle/>
          <a:p>
            <a:r>
              <a:rPr lang="en-US" b="1"/>
              <a:t>FSSA Resources for Providers</a:t>
            </a:r>
          </a:p>
        </p:txBody>
      </p:sp>
      <p:sp>
        <p:nvSpPr>
          <p:cNvPr id="4" name="Text Placeholder 3">
            <a:extLst>
              <a:ext uri="{FF2B5EF4-FFF2-40B4-BE49-F238E27FC236}">
                <a16:creationId xmlns:a16="http://schemas.microsoft.com/office/drawing/2014/main" id="{2D1AB1F8-C116-90C1-3E96-C0448517A2A2}"/>
              </a:ext>
            </a:extLst>
          </p:cNvPr>
          <p:cNvSpPr>
            <a:spLocks noGrp="1"/>
          </p:cNvSpPr>
          <p:nvPr>
            <p:ph type="body" sz="quarter" idx="13"/>
          </p:nvPr>
        </p:nvSpPr>
        <p:spPr>
          <a:xfrm>
            <a:off x="361950" y="1053484"/>
            <a:ext cx="11303000" cy="2037586"/>
          </a:xfrm>
        </p:spPr>
        <p:txBody>
          <a:bodyPr>
            <a:noAutofit/>
          </a:bodyPr>
          <a:lstStyle/>
          <a:p>
            <a:pPr marL="0" indent="0">
              <a:lnSpc>
                <a:spcPct val="100000"/>
              </a:lnSpc>
              <a:buNone/>
            </a:pPr>
            <a:r>
              <a:rPr lang="en-US" sz="2200" b="1" dirty="0"/>
              <a:t>Provider Fee Schedules</a:t>
            </a:r>
          </a:p>
          <a:p>
            <a:pPr marL="464040" lvl="1" indent="0">
              <a:buNone/>
            </a:pPr>
            <a:r>
              <a:rPr lang="en-US" sz="2200" dirty="0"/>
              <a:t>Accessible from the Family and Social Services Administration (FSSA) Provider web page. Guides providers regarding PA requirement.</a:t>
            </a:r>
          </a:p>
          <a:p>
            <a:pPr marL="464040" lvl="1" indent="0">
              <a:buNone/>
            </a:pPr>
            <a:r>
              <a:rPr lang="en-US" sz="2200" b="1" dirty="0">
                <a:solidFill>
                  <a:schemeClr val="tx2"/>
                </a:solidFill>
                <a:hlinkClick r:id="rId2"/>
              </a:rPr>
              <a:t>Fee Schedules</a:t>
            </a:r>
            <a:endParaRPr lang="en-US" sz="2200" b="1" dirty="0">
              <a:solidFill>
                <a:schemeClr val="tx2"/>
              </a:solidFill>
            </a:endParaRPr>
          </a:p>
        </p:txBody>
      </p:sp>
      <p:sp>
        <p:nvSpPr>
          <p:cNvPr id="2" name="Text Placeholder 1">
            <a:extLst>
              <a:ext uri="{FF2B5EF4-FFF2-40B4-BE49-F238E27FC236}">
                <a16:creationId xmlns:a16="http://schemas.microsoft.com/office/drawing/2014/main" id="{35BA01BE-3EB4-BEBB-B33A-DB9EEB496542}"/>
              </a:ext>
            </a:extLst>
          </p:cNvPr>
          <p:cNvSpPr>
            <a:spLocks noGrp="1"/>
          </p:cNvSpPr>
          <p:nvPr>
            <p:ph type="body" sz="quarter" idx="11"/>
          </p:nvPr>
        </p:nvSpPr>
        <p:spPr>
          <a:xfrm>
            <a:off x="361950" y="2928020"/>
            <a:ext cx="11303000" cy="1445197"/>
          </a:xfrm>
        </p:spPr>
        <p:txBody>
          <a:bodyPr>
            <a:noAutofit/>
          </a:bodyPr>
          <a:lstStyle/>
          <a:p>
            <a:pPr marL="0" indent="0">
              <a:buNone/>
            </a:pPr>
            <a:r>
              <a:rPr lang="en-US" sz="2200" b="1" dirty="0"/>
              <a:t>Provider Modules</a:t>
            </a:r>
          </a:p>
          <a:p>
            <a:pPr marL="464040" lvl="1" indent="0">
              <a:buNone/>
            </a:pPr>
            <a:r>
              <a:rPr lang="en-US" sz="2200" dirty="0"/>
              <a:t>Found in the providers references section. Guides providers on requirements.</a:t>
            </a:r>
          </a:p>
          <a:p>
            <a:pPr marL="464040" lvl="1" indent="0">
              <a:buNone/>
            </a:pPr>
            <a:r>
              <a:rPr lang="en-US" sz="2200" b="1" dirty="0">
                <a:hlinkClick r:id="rId3"/>
              </a:rPr>
              <a:t>Provider Modules</a:t>
            </a:r>
            <a:endParaRPr lang="en-US" sz="2200" b="1" dirty="0"/>
          </a:p>
        </p:txBody>
      </p:sp>
      <p:sp>
        <p:nvSpPr>
          <p:cNvPr id="3" name="Text Placeholder 2">
            <a:extLst>
              <a:ext uri="{FF2B5EF4-FFF2-40B4-BE49-F238E27FC236}">
                <a16:creationId xmlns:a16="http://schemas.microsoft.com/office/drawing/2014/main" id="{0803A79F-1DF3-2585-BC52-79707BAB5EB6}"/>
              </a:ext>
            </a:extLst>
          </p:cNvPr>
          <p:cNvSpPr>
            <a:spLocks noGrp="1"/>
          </p:cNvSpPr>
          <p:nvPr>
            <p:ph type="body" sz="quarter" idx="12"/>
          </p:nvPr>
        </p:nvSpPr>
        <p:spPr>
          <a:xfrm>
            <a:off x="361950" y="4509333"/>
            <a:ext cx="11303000" cy="1738420"/>
          </a:xfrm>
        </p:spPr>
        <p:txBody>
          <a:bodyPr>
            <a:noAutofit/>
          </a:bodyPr>
          <a:lstStyle/>
          <a:p>
            <a:pPr marL="0" indent="0">
              <a:buNone/>
            </a:pPr>
            <a:r>
              <a:rPr lang="en-US" sz="2200" b="1" dirty="0"/>
              <a:t>Forms</a:t>
            </a:r>
          </a:p>
          <a:p>
            <a:pPr marL="464040" lvl="1" indent="0">
              <a:buNone/>
            </a:pPr>
            <a:r>
              <a:rPr lang="en-US" sz="2200" dirty="0"/>
              <a:t>If prior authorization request requires forms to be submitted with request, they are located here.</a:t>
            </a:r>
          </a:p>
          <a:p>
            <a:pPr marL="464040" lvl="1" indent="0">
              <a:buNone/>
            </a:pPr>
            <a:r>
              <a:rPr lang="en-US" sz="2400" b="1" dirty="0">
                <a:hlinkClick r:id="rId4"/>
              </a:rPr>
              <a:t>Forms</a:t>
            </a:r>
            <a:endParaRPr lang="en-US" sz="2400" dirty="0"/>
          </a:p>
        </p:txBody>
      </p:sp>
    </p:spTree>
    <p:extLst>
      <p:ext uri="{BB962C8B-B14F-4D97-AF65-F5344CB8AC3E}">
        <p14:creationId xmlns:p14="http://schemas.microsoft.com/office/powerpoint/2010/main" val="359766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A3252D-7CCC-84D5-6BBC-0A0682B4D0DF}"/>
              </a:ext>
            </a:extLst>
          </p:cNvPr>
          <p:cNvSpPr>
            <a:spLocks noGrp="1"/>
          </p:cNvSpPr>
          <p:nvPr>
            <p:ph type="title"/>
          </p:nvPr>
        </p:nvSpPr>
        <p:spPr/>
        <p:txBody>
          <a:bodyPr/>
          <a:lstStyle/>
          <a:p>
            <a:r>
              <a:rPr lang="en-US"/>
              <a:t>Turnaround Times</a:t>
            </a:r>
          </a:p>
        </p:txBody>
      </p:sp>
      <p:sp>
        <p:nvSpPr>
          <p:cNvPr id="21" name="TextBox 20">
            <a:extLst>
              <a:ext uri="{FF2B5EF4-FFF2-40B4-BE49-F238E27FC236}">
                <a16:creationId xmlns:a16="http://schemas.microsoft.com/office/drawing/2014/main" id="{1A75C956-0811-3EF7-2D71-9BE09DB01687}"/>
              </a:ext>
            </a:extLst>
          </p:cNvPr>
          <p:cNvSpPr txBox="1"/>
          <p:nvPr/>
        </p:nvSpPr>
        <p:spPr>
          <a:xfrm>
            <a:off x="751531" y="2323314"/>
            <a:ext cx="2149286" cy="830997"/>
          </a:xfrm>
          <a:prstGeom prst="rect">
            <a:avLst/>
          </a:prstGeom>
          <a:noFill/>
        </p:spPr>
        <p:txBody>
          <a:bodyPr wrap="square" rtlCol="0">
            <a:spAutoFit/>
          </a:bodyPr>
          <a:lstStyle/>
          <a:p>
            <a:pPr algn="ctr"/>
            <a:r>
              <a:rPr lang="en-US" sz="2400" b="1"/>
              <a:t>Standard Request</a:t>
            </a:r>
          </a:p>
        </p:txBody>
      </p:sp>
      <p:sp>
        <p:nvSpPr>
          <p:cNvPr id="7" name="Text Placeholder 6">
            <a:extLst>
              <a:ext uri="{FF2B5EF4-FFF2-40B4-BE49-F238E27FC236}">
                <a16:creationId xmlns:a16="http://schemas.microsoft.com/office/drawing/2014/main" id="{3568ED90-DC5A-BC2C-9045-E7E7B2E9CB3E}"/>
              </a:ext>
            </a:extLst>
          </p:cNvPr>
          <p:cNvSpPr>
            <a:spLocks noGrp="1"/>
          </p:cNvSpPr>
          <p:nvPr>
            <p:ph type="body" sz="quarter" idx="21"/>
          </p:nvPr>
        </p:nvSpPr>
        <p:spPr/>
        <p:txBody>
          <a:bodyPr/>
          <a:lstStyle/>
          <a:p>
            <a:r>
              <a:rPr lang="en-US" sz="2000"/>
              <a:t>Five business days</a:t>
            </a:r>
          </a:p>
        </p:txBody>
      </p:sp>
      <p:sp>
        <p:nvSpPr>
          <p:cNvPr id="22" name="TextBox 21">
            <a:extLst>
              <a:ext uri="{FF2B5EF4-FFF2-40B4-BE49-F238E27FC236}">
                <a16:creationId xmlns:a16="http://schemas.microsoft.com/office/drawing/2014/main" id="{628C86CF-6886-A953-E602-EE80DE986CD4}"/>
              </a:ext>
            </a:extLst>
          </p:cNvPr>
          <p:cNvSpPr txBox="1"/>
          <p:nvPr/>
        </p:nvSpPr>
        <p:spPr>
          <a:xfrm>
            <a:off x="3347229" y="2323312"/>
            <a:ext cx="2631271" cy="830997"/>
          </a:xfrm>
          <a:prstGeom prst="rect">
            <a:avLst/>
          </a:prstGeom>
          <a:noFill/>
        </p:spPr>
        <p:txBody>
          <a:bodyPr wrap="square" rtlCol="0">
            <a:spAutoFit/>
          </a:bodyPr>
          <a:lstStyle/>
          <a:p>
            <a:pPr algn="ctr"/>
            <a:r>
              <a:rPr lang="en-US" sz="2400" b="1"/>
              <a:t>Expedited / Concurrent</a:t>
            </a:r>
          </a:p>
        </p:txBody>
      </p:sp>
      <p:sp>
        <p:nvSpPr>
          <p:cNvPr id="9" name="Text Placeholder 8">
            <a:extLst>
              <a:ext uri="{FF2B5EF4-FFF2-40B4-BE49-F238E27FC236}">
                <a16:creationId xmlns:a16="http://schemas.microsoft.com/office/drawing/2014/main" id="{E29EB82B-C711-99BF-5CD8-BE3C627576AB}"/>
              </a:ext>
            </a:extLst>
          </p:cNvPr>
          <p:cNvSpPr>
            <a:spLocks noGrp="1"/>
          </p:cNvSpPr>
          <p:nvPr>
            <p:ph type="body" sz="quarter" idx="33"/>
          </p:nvPr>
        </p:nvSpPr>
        <p:spPr/>
        <p:txBody>
          <a:bodyPr/>
          <a:lstStyle/>
          <a:p>
            <a:r>
              <a:rPr lang="en-US" sz="2000"/>
              <a:t>Forty-eight hours</a:t>
            </a:r>
          </a:p>
        </p:txBody>
      </p:sp>
      <p:sp>
        <p:nvSpPr>
          <p:cNvPr id="23" name="TextBox 22">
            <a:extLst>
              <a:ext uri="{FF2B5EF4-FFF2-40B4-BE49-F238E27FC236}">
                <a16:creationId xmlns:a16="http://schemas.microsoft.com/office/drawing/2014/main" id="{B29E1376-CC5E-E886-3C58-59AFC2C174BA}"/>
              </a:ext>
            </a:extLst>
          </p:cNvPr>
          <p:cNvSpPr txBox="1"/>
          <p:nvPr/>
        </p:nvSpPr>
        <p:spPr>
          <a:xfrm>
            <a:off x="6369064" y="2507981"/>
            <a:ext cx="2321441" cy="461665"/>
          </a:xfrm>
          <a:prstGeom prst="rect">
            <a:avLst/>
          </a:prstGeom>
          <a:noFill/>
        </p:spPr>
        <p:txBody>
          <a:bodyPr wrap="square" rtlCol="0">
            <a:spAutoFit/>
          </a:bodyPr>
          <a:lstStyle/>
          <a:p>
            <a:pPr algn="ctr"/>
            <a:r>
              <a:rPr lang="en-US" sz="2400" b="1"/>
              <a:t>Retrospective</a:t>
            </a:r>
          </a:p>
        </p:txBody>
      </p:sp>
      <p:sp>
        <p:nvSpPr>
          <p:cNvPr id="10" name="Text Placeholder 9">
            <a:extLst>
              <a:ext uri="{FF2B5EF4-FFF2-40B4-BE49-F238E27FC236}">
                <a16:creationId xmlns:a16="http://schemas.microsoft.com/office/drawing/2014/main" id="{6230846A-3375-A2A2-F9BF-3EFDA1DC0609}"/>
              </a:ext>
            </a:extLst>
          </p:cNvPr>
          <p:cNvSpPr>
            <a:spLocks noGrp="1"/>
          </p:cNvSpPr>
          <p:nvPr>
            <p:ph type="body" sz="quarter" idx="34"/>
          </p:nvPr>
        </p:nvSpPr>
        <p:spPr/>
        <p:txBody>
          <a:bodyPr/>
          <a:lstStyle/>
          <a:p>
            <a:r>
              <a:rPr lang="en-US" sz="2000" dirty="0"/>
              <a:t>Thirty calendar days</a:t>
            </a:r>
          </a:p>
        </p:txBody>
      </p:sp>
      <p:sp>
        <p:nvSpPr>
          <p:cNvPr id="24" name="TextBox 23">
            <a:extLst>
              <a:ext uri="{FF2B5EF4-FFF2-40B4-BE49-F238E27FC236}">
                <a16:creationId xmlns:a16="http://schemas.microsoft.com/office/drawing/2014/main" id="{E295B374-6AE5-D476-C1B2-E9B38D75C99B}"/>
              </a:ext>
            </a:extLst>
          </p:cNvPr>
          <p:cNvSpPr txBox="1"/>
          <p:nvPr/>
        </p:nvSpPr>
        <p:spPr>
          <a:xfrm>
            <a:off x="9121696" y="2323311"/>
            <a:ext cx="2397641" cy="830997"/>
          </a:xfrm>
          <a:prstGeom prst="rect">
            <a:avLst/>
          </a:prstGeom>
          <a:noFill/>
        </p:spPr>
        <p:txBody>
          <a:bodyPr wrap="square" rtlCol="0">
            <a:spAutoFit/>
          </a:bodyPr>
          <a:lstStyle/>
          <a:p>
            <a:pPr algn="ctr"/>
            <a:r>
              <a:rPr lang="en-US" sz="2400" b="1"/>
              <a:t>Administrative Reviews</a:t>
            </a:r>
          </a:p>
        </p:txBody>
      </p:sp>
      <p:sp>
        <p:nvSpPr>
          <p:cNvPr id="11" name="Text Placeholder 10">
            <a:extLst>
              <a:ext uri="{FF2B5EF4-FFF2-40B4-BE49-F238E27FC236}">
                <a16:creationId xmlns:a16="http://schemas.microsoft.com/office/drawing/2014/main" id="{E0563DFC-5BDE-FEF1-4801-CCDDD1EF5588}"/>
              </a:ext>
            </a:extLst>
          </p:cNvPr>
          <p:cNvSpPr>
            <a:spLocks noGrp="1"/>
          </p:cNvSpPr>
          <p:nvPr>
            <p:ph type="body" sz="quarter" idx="35"/>
          </p:nvPr>
        </p:nvSpPr>
        <p:spPr/>
        <p:txBody>
          <a:bodyPr/>
          <a:lstStyle/>
          <a:p>
            <a:r>
              <a:rPr lang="en-US" sz="2000"/>
              <a:t>Seven business days</a:t>
            </a:r>
          </a:p>
        </p:txBody>
      </p:sp>
    </p:spTree>
    <p:extLst>
      <p:ext uri="{BB962C8B-B14F-4D97-AF65-F5344CB8AC3E}">
        <p14:creationId xmlns:p14="http://schemas.microsoft.com/office/powerpoint/2010/main" val="3622904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0D8FFC-A349-484F-56BA-E4F65F5CD936}"/>
              </a:ext>
            </a:extLst>
          </p:cNvPr>
          <p:cNvSpPr>
            <a:spLocks noGrp="1"/>
          </p:cNvSpPr>
          <p:nvPr>
            <p:ph type="title"/>
          </p:nvPr>
        </p:nvSpPr>
        <p:spPr/>
        <p:txBody>
          <a:bodyPr/>
          <a:lstStyle/>
          <a:p>
            <a:r>
              <a:rPr lang="en-US" b="1"/>
              <a:t>Acentra Health’s Resources for Providers</a:t>
            </a:r>
          </a:p>
        </p:txBody>
      </p:sp>
      <p:sp>
        <p:nvSpPr>
          <p:cNvPr id="2" name="Text Placeholder 1">
            <a:extLst>
              <a:ext uri="{FF2B5EF4-FFF2-40B4-BE49-F238E27FC236}">
                <a16:creationId xmlns:a16="http://schemas.microsoft.com/office/drawing/2014/main" id="{ECBE982A-17B4-29F0-6661-CC69B4CDF623}"/>
              </a:ext>
            </a:extLst>
          </p:cNvPr>
          <p:cNvSpPr>
            <a:spLocks noGrp="1"/>
          </p:cNvSpPr>
          <p:nvPr>
            <p:ph type="body" sz="quarter" idx="13"/>
          </p:nvPr>
        </p:nvSpPr>
        <p:spPr>
          <a:xfrm>
            <a:off x="277585" y="1744317"/>
            <a:ext cx="11914415" cy="3369366"/>
          </a:xfrm>
        </p:spPr>
        <p:txBody>
          <a:bodyPr anchor="t">
            <a:noAutofit/>
          </a:bodyPr>
          <a:lstStyle/>
          <a:p>
            <a:pPr marL="182880" indent="-285750">
              <a:lnSpc>
                <a:spcPct val="100000"/>
              </a:lnSpc>
              <a:spcBef>
                <a:spcPts val="0"/>
              </a:spcBef>
              <a:spcAft>
                <a:spcPts val="800"/>
              </a:spcAft>
              <a:buFont typeface="Arial" panose="020B0604020202020204" pitchFamily="34" charset="0"/>
              <a:buChar char="•"/>
            </a:pPr>
            <a:r>
              <a:rPr lang="en-US" sz="2400" dirty="0">
                <a:latin typeface="+mn-lt"/>
                <a:ea typeface="Open Sans"/>
                <a:cs typeface="Arial"/>
              </a:rPr>
              <a:t>Atrezzo: 24-hour/365 days provider portal accessed at: </a:t>
            </a:r>
            <a:r>
              <a:rPr lang="en-US" sz="2400" dirty="0">
                <a:solidFill>
                  <a:srgbClr val="00B0F0"/>
                </a:solidFill>
                <a:latin typeface="+mn-lt"/>
                <a:hlinkClick r:id="rId3"/>
              </a:rPr>
              <a:t>Atrezzo Provider Portal</a:t>
            </a:r>
            <a:endParaRPr lang="en-US" sz="2400" dirty="0">
              <a:solidFill>
                <a:srgbClr val="00B0F0"/>
              </a:solidFill>
              <a:latin typeface="+mn-lt"/>
            </a:endParaRPr>
          </a:p>
          <a:p>
            <a:pPr marL="0" indent="0">
              <a:lnSpc>
                <a:spcPct val="100000"/>
              </a:lnSpc>
              <a:spcBef>
                <a:spcPts val="0"/>
              </a:spcBef>
              <a:spcAft>
                <a:spcPts val="800"/>
              </a:spcAft>
              <a:buNone/>
            </a:pPr>
            <a:endParaRPr lang="en-US" sz="2400" dirty="0">
              <a:latin typeface="+mn-lt"/>
              <a:cs typeface="Arial"/>
            </a:endParaRPr>
          </a:p>
          <a:p>
            <a:pPr marL="274320" marR="0" indent="-285750">
              <a:lnSpc>
                <a:spcPct val="100000"/>
              </a:lnSpc>
              <a:spcBef>
                <a:spcPts val="0"/>
              </a:spcBef>
              <a:spcAft>
                <a:spcPts val="800"/>
              </a:spcAft>
            </a:pPr>
            <a:r>
              <a:rPr lang="en-US" sz="2400" dirty="0">
                <a:latin typeface="+mn-lt"/>
                <a:ea typeface="Open Sans"/>
                <a:cs typeface="Arial"/>
              </a:rPr>
              <a:t>Provider Education and Outreach, as well as system training materials (including Video recordings and FAQs) are located at:  </a:t>
            </a:r>
            <a:r>
              <a:rPr lang="en-US" sz="2400" dirty="0">
                <a:solidFill>
                  <a:srgbClr val="0896FC"/>
                </a:solidFill>
                <a:latin typeface="+mn-lt"/>
                <a:ea typeface="Open Sans"/>
                <a:cs typeface="Arial"/>
                <a:hlinkClick r:id="rId4"/>
              </a:rPr>
              <a:t>Acentra Provider training and education page</a:t>
            </a:r>
            <a:endParaRPr lang="en-US" sz="2400" dirty="0">
              <a:solidFill>
                <a:srgbClr val="0896FC"/>
              </a:solidFill>
              <a:latin typeface="+mn-lt"/>
              <a:ea typeface="Open Sans"/>
              <a:cs typeface="Arial"/>
            </a:endParaRPr>
          </a:p>
          <a:p>
            <a:pPr marL="0" marR="0" indent="0">
              <a:lnSpc>
                <a:spcPct val="100000"/>
              </a:lnSpc>
              <a:spcBef>
                <a:spcPts val="0"/>
              </a:spcBef>
              <a:spcAft>
                <a:spcPts val="800"/>
              </a:spcAft>
              <a:buNone/>
            </a:pPr>
            <a:endParaRPr lang="en-US" sz="2400" dirty="0">
              <a:solidFill>
                <a:srgbClr val="0896FC"/>
              </a:solidFill>
              <a:latin typeface="+mn-lt"/>
              <a:ea typeface="Open Sans"/>
              <a:cs typeface="Arial"/>
            </a:endParaRPr>
          </a:p>
          <a:p>
            <a:pPr marL="274320" indent="-285750">
              <a:lnSpc>
                <a:spcPct val="150000"/>
              </a:lnSpc>
              <a:spcBef>
                <a:spcPts val="0"/>
              </a:spcBef>
              <a:spcAft>
                <a:spcPts val="800"/>
              </a:spcAft>
            </a:pPr>
            <a:r>
              <a:rPr lang="en-US" sz="2400" dirty="0">
                <a:latin typeface="+mn-lt"/>
                <a:ea typeface="Open Sans"/>
                <a:cs typeface="Arial"/>
              </a:rPr>
              <a:t>Provider communication and support email: </a:t>
            </a:r>
            <a:r>
              <a:rPr lang="en-US" sz="2400" dirty="0">
                <a:solidFill>
                  <a:srgbClr val="0896FC"/>
                </a:solidFill>
                <a:latin typeface="+mn-lt"/>
                <a:ea typeface="Open Sans"/>
                <a:cs typeface="Arial"/>
                <a:hlinkClick r:id="rId5">
                  <a:extLst>
                    <a:ext uri="{A12FA001-AC4F-418D-AE19-62706E023703}">
                      <ahyp:hlinkClr xmlns:ahyp="http://schemas.microsoft.com/office/drawing/2018/hyperlinkcolor" val="tx"/>
                    </a:ext>
                  </a:extLst>
                </a:hlinkClick>
              </a:rPr>
              <a:t>INPriorAuthIssues@Acentra.com</a:t>
            </a:r>
            <a:endParaRPr lang="en-US" sz="2400" dirty="0">
              <a:solidFill>
                <a:srgbClr val="0896FC"/>
              </a:solidFill>
              <a:latin typeface="+mn-lt"/>
              <a:ea typeface="Open Sans"/>
              <a:cs typeface="Arial"/>
            </a:endParaRPr>
          </a:p>
        </p:txBody>
      </p:sp>
    </p:spTree>
    <p:extLst>
      <p:ext uri="{BB962C8B-B14F-4D97-AF65-F5344CB8AC3E}">
        <p14:creationId xmlns:p14="http://schemas.microsoft.com/office/powerpoint/2010/main" val="806816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43DB-AC9C-52B3-202C-6DF91B51D783}"/>
              </a:ext>
            </a:extLst>
          </p:cNvPr>
          <p:cNvSpPr>
            <a:spLocks noGrp="1"/>
          </p:cNvSpPr>
          <p:nvPr>
            <p:ph type="title"/>
          </p:nvPr>
        </p:nvSpPr>
        <p:spPr/>
        <p:txBody>
          <a:bodyPr/>
          <a:lstStyle/>
          <a:p>
            <a:r>
              <a:rPr lang="en-US" b="1"/>
              <a:t>Conclusion and Q&amp;A</a:t>
            </a:r>
          </a:p>
        </p:txBody>
      </p:sp>
      <p:sp>
        <p:nvSpPr>
          <p:cNvPr id="11" name="Text Placeholder 10">
            <a:extLst>
              <a:ext uri="{FF2B5EF4-FFF2-40B4-BE49-F238E27FC236}">
                <a16:creationId xmlns:a16="http://schemas.microsoft.com/office/drawing/2014/main" id="{CADFC461-2FD4-8911-958A-3658B34B66B3}"/>
              </a:ext>
            </a:extLst>
          </p:cNvPr>
          <p:cNvSpPr>
            <a:spLocks noGrp="1"/>
          </p:cNvSpPr>
          <p:nvPr>
            <p:ph type="body" sz="quarter" idx="19"/>
          </p:nvPr>
        </p:nvSpPr>
        <p:spPr>
          <a:xfrm>
            <a:off x="266699" y="1068183"/>
            <a:ext cx="11489872" cy="2103244"/>
          </a:xfrm>
        </p:spPr>
        <p:txBody>
          <a:bodyPr anchor="ctr"/>
          <a:lstStyle/>
          <a:p>
            <a:pPr algn="ctr"/>
            <a:r>
              <a:rPr lang="en-US" sz="3200" b="1">
                <a:latin typeface="+mn-lt"/>
              </a:rPr>
              <a:t>Thank you for your time!</a:t>
            </a:r>
          </a:p>
        </p:txBody>
      </p:sp>
      <p:sp>
        <p:nvSpPr>
          <p:cNvPr id="16" name="Text Placeholder 15">
            <a:extLst>
              <a:ext uri="{FF2B5EF4-FFF2-40B4-BE49-F238E27FC236}">
                <a16:creationId xmlns:a16="http://schemas.microsoft.com/office/drawing/2014/main" id="{84A472F7-54C1-DCF2-B316-F7C0B88CAA65}"/>
              </a:ext>
            </a:extLst>
          </p:cNvPr>
          <p:cNvSpPr>
            <a:spLocks noGrp="1"/>
          </p:cNvSpPr>
          <p:nvPr>
            <p:ph type="body" sz="quarter" idx="24"/>
          </p:nvPr>
        </p:nvSpPr>
        <p:spPr>
          <a:xfrm>
            <a:off x="266697" y="3857539"/>
            <a:ext cx="4762503" cy="605603"/>
          </a:xfrm>
        </p:spPr>
        <p:txBody>
          <a:bodyPr/>
          <a:lstStyle/>
          <a:p>
            <a:r>
              <a:rPr lang="en-US" sz="1800">
                <a:solidFill>
                  <a:schemeClr val="tx1"/>
                </a:solidFill>
                <a:latin typeface="+mn-lt"/>
                <a:cs typeface="Segoe UI"/>
              </a:rPr>
              <a:t>Provider </a:t>
            </a:r>
            <a:r>
              <a:rPr lang="en-US" sz="1800">
                <a:latin typeface="+mn-lt"/>
                <a:cs typeface="Segoe UI"/>
              </a:rPr>
              <a:t>R</a:t>
            </a:r>
            <a:r>
              <a:rPr lang="en-US" sz="1800">
                <a:solidFill>
                  <a:schemeClr val="tx1"/>
                </a:solidFill>
                <a:latin typeface="+mn-lt"/>
                <a:cs typeface="Segoe UI"/>
              </a:rPr>
              <a:t>elations Assistance:</a:t>
            </a:r>
            <a:endParaRPr lang="en-US" sz="1800">
              <a:latin typeface="+mn-lt"/>
            </a:endParaRPr>
          </a:p>
          <a:p>
            <a:endParaRPr lang="en-US" sz="1800">
              <a:latin typeface="+mn-lt"/>
            </a:endParaRPr>
          </a:p>
        </p:txBody>
      </p:sp>
      <p:sp>
        <p:nvSpPr>
          <p:cNvPr id="17" name="Text Placeholder 16">
            <a:extLst>
              <a:ext uri="{FF2B5EF4-FFF2-40B4-BE49-F238E27FC236}">
                <a16:creationId xmlns:a16="http://schemas.microsoft.com/office/drawing/2014/main" id="{A3990CCB-8F2D-4807-9CAE-662FC459077D}"/>
              </a:ext>
            </a:extLst>
          </p:cNvPr>
          <p:cNvSpPr>
            <a:spLocks noGrp="1"/>
          </p:cNvSpPr>
          <p:nvPr>
            <p:ph type="body" sz="quarter" idx="25"/>
          </p:nvPr>
        </p:nvSpPr>
        <p:spPr>
          <a:xfrm>
            <a:off x="5525305" y="3857539"/>
            <a:ext cx="3938083" cy="382858"/>
          </a:xfrm>
        </p:spPr>
        <p:txBody>
          <a:bodyPr/>
          <a:lstStyle/>
          <a:p>
            <a:r>
              <a:rPr lang="en-US" sz="1800" b="1" i="0" u="sng" strike="noStrike">
                <a:effectLst/>
                <a:latin typeface="+mn-lt"/>
                <a:cs typeface="Arial"/>
                <a:hlinkClick r:id="rId3">
                  <a:extLst>
                    <a:ext uri="{A12FA001-AC4F-418D-AE19-62706E023703}">
                      <ahyp:hlinkClr xmlns:ahyp="http://schemas.microsoft.com/office/drawing/2018/hyperlinkcolor" val="tx"/>
                    </a:ext>
                  </a:extLst>
                </a:hlinkClick>
              </a:rPr>
              <a:t>INPriorAuthIssues@</a:t>
            </a:r>
            <a:r>
              <a:rPr lang="en-US" sz="1800" b="1" u="sng">
                <a:latin typeface="+mn-lt"/>
                <a:cs typeface="Arial"/>
                <a:hlinkClick r:id="rId3">
                  <a:extLst>
                    <a:ext uri="{A12FA001-AC4F-418D-AE19-62706E023703}">
                      <ahyp:hlinkClr xmlns:ahyp="http://schemas.microsoft.com/office/drawing/2018/hyperlinkcolor" val="tx"/>
                    </a:ext>
                  </a:extLst>
                </a:hlinkClick>
              </a:rPr>
              <a:t>acentra</a:t>
            </a:r>
            <a:r>
              <a:rPr lang="en-US" sz="1800" b="1" i="0" u="sng" strike="noStrike">
                <a:effectLst/>
                <a:latin typeface="+mn-lt"/>
                <a:cs typeface="Arial"/>
                <a:hlinkClick r:id="rId3">
                  <a:extLst>
                    <a:ext uri="{A12FA001-AC4F-418D-AE19-62706E023703}">
                      <ahyp:hlinkClr xmlns:ahyp="http://schemas.microsoft.com/office/drawing/2018/hyperlinkcolor" val="tx"/>
                    </a:ext>
                  </a:extLst>
                </a:hlinkClick>
              </a:rPr>
              <a:t>.com</a:t>
            </a:r>
            <a:endParaRPr lang="en-US" sz="1800" b="1">
              <a:latin typeface="+mn-lt"/>
            </a:endParaRPr>
          </a:p>
        </p:txBody>
      </p:sp>
      <p:sp>
        <p:nvSpPr>
          <p:cNvPr id="19" name="Text Placeholder 18">
            <a:extLst>
              <a:ext uri="{FF2B5EF4-FFF2-40B4-BE49-F238E27FC236}">
                <a16:creationId xmlns:a16="http://schemas.microsoft.com/office/drawing/2014/main" id="{37291914-72C9-6377-3C64-747B37544289}"/>
              </a:ext>
            </a:extLst>
          </p:cNvPr>
          <p:cNvSpPr>
            <a:spLocks noGrp="1"/>
          </p:cNvSpPr>
          <p:nvPr>
            <p:ph type="body" sz="quarter" idx="27"/>
          </p:nvPr>
        </p:nvSpPr>
        <p:spPr>
          <a:xfrm>
            <a:off x="266695" y="4609691"/>
            <a:ext cx="4762502" cy="605603"/>
          </a:xfrm>
        </p:spPr>
        <p:txBody>
          <a:bodyPr/>
          <a:lstStyle/>
          <a:p>
            <a:r>
              <a:rPr lang="en-US" sz="1800">
                <a:latin typeface="+mn-lt"/>
              </a:rPr>
              <a:t>Provider education website:</a:t>
            </a:r>
          </a:p>
        </p:txBody>
      </p:sp>
      <p:sp>
        <p:nvSpPr>
          <p:cNvPr id="20" name="Text Placeholder 19">
            <a:extLst>
              <a:ext uri="{FF2B5EF4-FFF2-40B4-BE49-F238E27FC236}">
                <a16:creationId xmlns:a16="http://schemas.microsoft.com/office/drawing/2014/main" id="{26C98A3E-CCAA-BE15-A7A5-1241273BEE8E}"/>
              </a:ext>
            </a:extLst>
          </p:cNvPr>
          <p:cNvSpPr>
            <a:spLocks noGrp="1"/>
          </p:cNvSpPr>
          <p:nvPr>
            <p:ph type="body" sz="quarter" idx="28"/>
          </p:nvPr>
        </p:nvSpPr>
        <p:spPr>
          <a:xfrm>
            <a:off x="5525305" y="4609691"/>
            <a:ext cx="6231265" cy="382858"/>
          </a:xfrm>
        </p:spPr>
        <p:txBody>
          <a:bodyPr vert="horz" lIns="0" tIns="0" rIns="0" bIns="0" rtlCol="0">
            <a:noAutofit/>
          </a:bodyPr>
          <a:lstStyle/>
          <a:p>
            <a:r>
              <a:rPr lang="en-US" sz="1800" b="1" u="sng">
                <a:latin typeface="+mn-lt"/>
                <a:cs typeface="Arial"/>
                <a:hlinkClick r:id="rId4">
                  <a:extLst>
                    <a:ext uri="{A12FA001-AC4F-418D-AE19-62706E023703}">
                      <ahyp:hlinkClr xmlns:ahyp="http://schemas.microsoft.com/office/drawing/2018/hyperlinkcolor" val="tx"/>
                    </a:ext>
                  </a:extLst>
                </a:hlinkClick>
              </a:rPr>
              <a:t>Training &amp; Education - Indiana Medicaid FFS (acentra.com)</a:t>
            </a:r>
            <a:endParaRPr lang="en-US" sz="1800" b="1" u="sng">
              <a:latin typeface="+mn-lt"/>
              <a:cs typeface="Arial"/>
            </a:endParaRPr>
          </a:p>
        </p:txBody>
      </p:sp>
      <p:sp>
        <p:nvSpPr>
          <p:cNvPr id="13" name="Text Placeholder 12">
            <a:extLst>
              <a:ext uri="{FF2B5EF4-FFF2-40B4-BE49-F238E27FC236}">
                <a16:creationId xmlns:a16="http://schemas.microsoft.com/office/drawing/2014/main" id="{D66E6734-D975-EF66-D72E-37F17861D7CB}"/>
              </a:ext>
            </a:extLst>
          </p:cNvPr>
          <p:cNvSpPr>
            <a:spLocks noGrp="1"/>
          </p:cNvSpPr>
          <p:nvPr>
            <p:ph type="body" sz="quarter" idx="21"/>
          </p:nvPr>
        </p:nvSpPr>
        <p:spPr>
          <a:xfrm>
            <a:off x="266695" y="5400378"/>
            <a:ext cx="4762502" cy="482449"/>
          </a:xfrm>
        </p:spPr>
        <p:txBody>
          <a:bodyPr/>
          <a:lstStyle/>
          <a:p>
            <a:r>
              <a:rPr lang="en-US" sz="1800">
                <a:solidFill>
                  <a:schemeClr val="tx1"/>
                </a:solidFill>
                <a:latin typeface="+mn-lt"/>
                <a:cs typeface="Arial"/>
              </a:rPr>
              <a:t>Acentra Health Customer Service: </a:t>
            </a:r>
          </a:p>
          <a:p>
            <a:endParaRPr lang="en-US" sz="1800">
              <a:latin typeface="+mn-lt"/>
            </a:endParaRPr>
          </a:p>
        </p:txBody>
      </p:sp>
      <p:sp>
        <p:nvSpPr>
          <p:cNvPr id="14" name="Text Placeholder 13">
            <a:extLst>
              <a:ext uri="{FF2B5EF4-FFF2-40B4-BE49-F238E27FC236}">
                <a16:creationId xmlns:a16="http://schemas.microsoft.com/office/drawing/2014/main" id="{2169E567-7895-BFE6-0B77-2D62CB15239F}"/>
              </a:ext>
            </a:extLst>
          </p:cNvPr>
          <p:cNvSpPr>
            <a:spLocks noGrp="1"/>
          </p:cNvSpPr>
          <p:nvPr>
            <p:ph type="body" sz="quarter" idx="22"/>
          </p:nvPr>
        </p:nvSpPr>
        <p:spPr>
          <a:xfrm>
            <a:off x="5525305" y="5402846"/>
            <a:ext cx="3013901" cy="843106"/>
          </a:xfrm>
        </p:spPr>
        <p:txBody>
          <a:bodyPr/>
          <a:lstStyle/>
          <a:p>
            <a:r>
              <a:rPr lang="en-US" sz="1800" b="1">
                <a:solidFill>
                  <a:schemeClr val="tx1"/>
                </a:solidFill>
                <a:latin typeface="+mn-lt"/>
                <a:cs typeface="Arial"/>
              </a:rPr>
              <a:t>Phone: </a:t>
            </a:r>
            <a:r>
              <a:rPr lang="en-US" sz="1800" b="1">
                <a:latin typeface="+mn-lt"/>
              </a:rPr>
              <a:t> 866-725-9991</a:t>
            </a:r>
          </a:p>
          <a:p>
            <a:r>
              <a:rPr lang="en-US" sz="1800" b="1">
                <a:latin typeface="+mn-lt"/>
              </a:rPr>
              <a:t>Fax: 800-261-2774</a:t>
            </a:r>
          </a:p>
        </p:txBody>
      </p:sp>
    </p:spTree>
    <p:extLst>
      <p:ext uri="{BB962C8B-B14F-4D97-AF65-F5344CB8AC3E}">
        <p14:creationId xmlns:p14="http://schemas.microsoft.com/office/powerpoint/2010/main" val="1177641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9B39-0AB5-7BC5-3F3A-34A3DFD47C70}"/>
              </a:ext>
            </a:extLst>
          </p:cNvPr>
          <p:cNvSpPr>
            <a:spLocks noGrp="1"/>
          </p:cNvSpPr>
          <p:nvPr>
            <p:ph type="title" idx="4294967295"/>
          </p:nvPr>
        </p:nvSpPr>
        <p:spPr>
          <a:xfrm>
            <a:off x="266699" y="-521093"/>
            <a:ext cx="11410949" cy="521093"/>
          </a:xfrm>
        </p:spPr>
        <p:txBody>
          <a:bodyPr vert="horz" lIns="0" tIns="0" rIns="0" bIns="0" rtlCol="0" anchor="b">
            <a:normAutofit/>
          </a:bodyPr>
          <a:lstStyle/>
          <a:p>
            <a:r>
              <a:rPr lang="en-US" dirty="0">
                <a:solidFill>
                  <a:schemeClr val="bg1"/>
                </a:solidFill>
              </a:rPr>
              <a:t>Closing slide</a:t>
            </a:r>
          </a:p>
        </p:txBody>
      </p:sp>
    </p:spTree>
    <p:extLst>
      <p:ext uri="{BB962C8B-B14F-4D97-AF65-F5344CB8AC3E}">
        <p14:creationId xmlns:p14="http://schemas.microsoft.com/office/powerpoint/2010/main" val="351040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C70D9-0F3F-9A5A-1643-AF662C8F2601}"/>
              </a:ext>
            </a:extLst>
          </p:cNvPr>
          <p:cNvSpPr>
            <a:spLocks noGrp="1"/>
          </p:cNvSpPr>
          <p:nvPr>
            <p:ph type="title"/>
          </p:nvPr>
        </p:nvSpPr>
        <p:spPr/>
        <p:txBody>
          <a:bodyPr/>
          <a:lstStyle/>
          <a:p>
            <a:r>
              <a:rPr lang="en-US" b="1"/>
              <a:t>Review Process Overview</a:t>
            </a:r>
          </a:p>
        </p:txBody>
      </p:sp>
      <p:sp>
        <p:nvSpPr>
          <p:cNvPr id="2" name="Text Placeholder 1">
            <a:extLst>
              <a:ext uri="{FF2B5EF4-FFF2-40B4-BE49-F238E27FC236}">
                <a16:creationId xmlns:a16="http://schemas.microsoft.com/office/drawing/2014/main" id="{D5CB345D-6BD1-579B-8418-30F3609CEF0C}"/>
              </a:ext>
            </a:extLst>
          </p:cNvPr>
          <p:cNvSpPr>
            <a:spLocks noGrp="1"/>
          </p:cNvSpPr>
          <p:nvPr>
            <p:ph type="body" sz="quarter" idx="13"/>
          </p:nvPr>
        </p:nvSpPr>
        <p:spPr>
          <a:xfrm>
            <a:off x="355740" y="1330190"/>
            <a:ext cx="11410949" cy="4746760"/>
          </a:xfrm>
        </p:spPr>
        <p:txBody>
          <a:bodyPr>
            <a:normAutofit fontScale="92500" lnSpcReduction="10000"/>
          </a:bodyPr>
          <a:lstStyle/>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 documentation and criteria/requirements are reviewed.</a:t>
            </a:r>
          </a:p>
          <a:p>
            <a:pPr marL="685800" marR="0" lvl="0" indent="-457200" algn="l" defTabSz="914400" rtl="0" eaLnBrk="1" fontAlgn="auto" latinLnBrk="0" hangingPunct="1">
              <a:lnSpc>
                <a:spcPct val="100000"/>
              </a:lnSpc>
              <a:spcBef>
                <a:spcPts val="1200"/>
              </a:spcBef>
              <a:spcAft>
                <a:spcPts val="0"/>
              </a:spcAft>
              <a:buSzTx/>
              <a:tabLst/>
              <a:defRPr/>
            </a:pPr>
            <a:r>
              <a:rPr lang="en-US" sz="2800" dirty="0">
                <a:solidFill>
                  <a:prstClr val="black"/>
                </a:solidFill>
                <a:latin typeface="Calibri" panose="020F0502020204030204"/>
                <a:cs typeface="+mn-cs"/>
              </a:rPr>
              <a:t>If any required documentation is required, clinical reviewer will pend to the provider. (This will be covered in depth later)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Once all documentation is submitted, </a:t>
            </a:r>
            <a:r>
              <a:rPr lang="en-US" sz="2800" dirty="0">
                <a:solidFill>
                  <a:prstClr val="black"/>
                </a:solidFill>
                <a:latin typeface="Calibri" panose="020F0502020204030204"/>
                <a:cs typeface="+mn-cs"/>
              </a:rPr>
              <a:t>the reviewer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determines if they can approve request against criteria.</a:t>
            </a:r>
          </a:p>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If the clinician cannot approve the PA based on criteria hierarchy the case is sent to a physician to review for medical necessity.</a:t>
            </a:r>
          </a:p>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 submitted documentation is reviewed and the medical director’s decision is returned to the clinical reviewer.</a:t>
            </a:r>
          </a:p>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clinical reviewer enters the decision into the case in Atrezzo and completes the determination letters.</a:t>
            </a:r>
          </a:p>
          <a:p>
            <a:pPr marL="685800" marR="0" lvl="0" indent="-457200" algn="l" defTabSz="914400" rtl="0" eaLnBrk="1" fontAlgn="auto" latinLnBrk="0" hangingPunct="1">
              <a:lnSpc>
                <a:spcPct val="100000"/>
              </a:lnSpc>
              <a:spcBef>
                <a:spcPts val="1200"/>
              </a:spcBef>
              <a:spcAft>
                <a:spcPts val="0"/>
              </a:spcAft>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543218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C70D9-0F3F-9A5A-1643-AF662C8F2601}"/>
              </a:ext>
            </a:extLst>
          </p:cNvPr>
          <p:cNvSpPr>
            <a:spLocks noGrp="1"/>
          </p:cNvSpPr>
          <p:nvPr>
            <p:ph type="title"/>
          </p:nvPr>
        </p:nvSpPr>
        <p:spPr/>
        <p:txBody>
          <a:bodyPr/>
          <a:lstStyle/>
          <a:p>
            <a:r>
              <a:rPr lang="en-US" b="1"/>
              <a:t>Letters</a:t>
            </a:r>
          </a:p>
        </p:txBody>
      </p:sp>
      <p:sp>
        <p:nvSpPr>
          <p:cNvPr id="2" name="Text Placeholder 1">
            <a:extLst>
              <a:ext uri="{FF2B5EF4-FFF2-40B4-BE49-F238E27FC236}">
                <a16:creationId xmlns:a16="http://schemas.microsoft.com/office/drawing/2014/main" id="{D5CB345D-6BD1-579B-8418-30F3609CEF0C}"/>
              </a:ext>
            </a:extLst>
          </p:cNvPr>
          <p:cNvSpPr>
            <a:spLocks noGrp="1"/>
          </p:cNvSpPr>
          <p:nvPr>
            <p:ph type="body" sz="quarter" idx="13"/>
          </p:nvPr>
        </p:nvSpPr>
        <p:spPr>
          <a:xfrm>
            <a:off x="355740" y="1330190"/>
            <a:ext cx="11303000" cy="5249514"/>
          </a:xfrm>
        </p:spPr>
        <p:txBody>
          <a:bodyPr>
            <a:normAutofit fontScale="92500" lnSpcReduction="10000"/>
          </a:bodyPr>
          <a:lstStyle/>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Letters are generated at the time of completion.</a:t>
            </a:r>
          </a:p>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If submitted via portal, notice of case status change and letter creation is sent to the user who submitted the case.</a:t>
            </a:r>
          </a:p>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View/download authorization letter within case (under Attachments-Letters).</a:t>
            </a:r>
          </a:p>
          <a:p>
            <a:pPr marL="685800" marR="0" lvl="0" indent="-457200" algn="l" defTabSz="914400" rtl="0" eaLnBrk="1" fontAlgn="auto" latinLnBrk="0" hangingPunct="1">
              <a:lnSpc>
                <a:spcPct val="100000"/>
              </a:lnSpc>
              <a:spcBef>
                <a:spcPts val="1200"/>
              </a:spcBef>
              <a:spcAft>
                <a:spcPts val="0"/>
              </a:spcAft>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Letters are then mailed to the following:</a:t>
            </a:r>
          </a:p>
          <a:p>
            <a:pPr marL="1149840" lvl="1" indent="-457200" defTabSz="914400">
              <a:lnSpc>
                <a:spcPct val="100000"/>
              </a:lnSpc>
              <a:spcBef>
                <a:spcPts val="1200"/>
              </a:spcBef>
              <a:buSzTx/>
              <a:defRPr/>
            </a:pPr>
            <a:r>
              <a:rPr kumimoji="0" lang="en-US" sz="2602" b="0" i="0" u="none" strike="noStrike" kern="1200" cap="none" spc="0" normalizeH="0" baseline="0" noProof="0" dirty="0">
                <a:ln>
                  <a:noFill/>
                </a:ln>
                <a:solidFill>
                  <a:prstClr val="black"/>
                </a:solidFill>
                <a:effectLst/>
                <a:uLnTx/>
                <a:uFillTx/>
                <a:latin typeface="Calibri" panose="020F0502020204030204"/>
                <a:ea typeface="+mn-ea"/>
                <a:cs typeface="+mn-cs"/>
              </a:rPr>
              <a:t>Member.</a:t>
            </a:r>
          </a:p>
          <a:p>
            <a:pPr marL="1149840" lvl="1" indent="-457200" defTabSz="914400">
              <a:lnSpc>
                <a:spcPct val="100000"/>
              </a:lnSpc>
              <a:spcBef>
                <a:spcPts val="1200"/>
              </a:spcBef>
              <a:buSzTx/>
              <a:defRPr/>
            </a:pPr>
            <a:r>
              <a:rPr kumimoji="0" lang="en-US" sz="2602" b="0" i="0" u="none" strike="noStrike" kern="1200" cap="none" spc="0" normalizeH="0" baseline="0" noProof="0" dirty="0">
                <a:ln>
                  <a:noFill/>
                </a:ln>
                <a:solidFill>
                  <a:prstClr val="black"/>
                </a:solidFill>
                <a:effectLst/>
                <a:uLnTx/>
                <a:uFillTx/>
                <a:latin typeface="Calibri" panose="020F0502020204030204"/>
                <a:ea typeface="+mn-ea"/>
                <a:cs typeface="+mn-cs"/>
              </a:rPr>
              <a:t>R</a:t>
            </a:r>
            <a:r>
              <a:rPr lang="en-US" sz="2602" dirty="0" err="1">
                <a:solidFill>
                  <a:prstClr val="black"/>
                </a:solidFill>
                <a:latin typeface="Calibri" panose="020F0502020204030204"/>
                <a:cs typeface="+mn-cs"/>
              </a:rPr>
              <a:t>equesting</a:t>
            </a:r>
            <a:r>
              <a:rPr lang="en-US" sz="2602" dirty="0">
                <a:solidFill>
                  <a:prstClr val="black"/>
                </a:solidFill>
                <a:latin typeface="Calibri" panose="020F0502020204030204"/>
                <a:cs typeface="+mn-cs"/>
              </a:rPr>
              <a:t> </a:t>
            </a:r>
            <a:r>
              <a:rPr kumimoji="0" lang="en-US" sz="2602" b="0" i="0" u="none" strike="noStrike" kern="1200" cap="none" spc="0" normalizeH="0" baseline="0" noProof="0" dirty="0">
                <a:ln>
                  <a:noFill/>
                </a:ln>
                <a:solidFill>
                  <a:prstClr val="black"/>
                </a:solidFill>
                <a:effectLst/>
                <a:uLnTx/>
                <a:uFillTx/>
                <a:latin typeface="Calibri" panose="020F0502020204030204"/>
                <a:ea typeface="+mn-ea"/>
                <a:cs typeface="+mn-cs"/>
              </a:rPr>
              <a:t>provider address on file.</a:t>
            </a:r>
          </a:p>
          <a:p>
            <a:pPr marL="1149840" lvl="1" indent="-457200" defTabSz="914400">
              <a:lnSpc>
                <a:spcPct val="100000"/>
              </a:lnSpc>
              <a:spcBef>
                <a:spcPts val="1200"/>
              </a:spcBef>
              <a:buSzTx/>
              <a:defRPr/>
            </a:pPr>
            <a:r>
              <a:rPr lang="en-US" sz="2602" dirty="0">
                <a:solidFill>
                  <a:prstClr val="black"/>
                </a:solidFill>
                <a:latin typeface="Calibri" panose="020F0502020204030204"/>
                <a:cs typeface="+mn-cs"/>
              </a:rPr>
              <a:t>Rendering provider address on file.</a:t>
            </a:r>
          </a:p>
          <a:p>
            <a:pPr marL="1149840" lvl="1" indent="-457200" defTabSz="914400">
              <a:lnSpc>
                <a:spcPct val="100000"/>
              </a:lnSpc>
              <a:spcBef>
                <a:spcPts val="1200"/>
              </a:spcBef>
              <a:buSzTx/>
              <a:defRPr/>
            </a:pPr>
            <a:r>
              <a:rPr lang="en-US" sz="2602" dirty="0">
                <a:solidFill>
                  <a:prstClr val="black"/>
                </a:solidFill>
                <a:latin typeface="Calibri" panose="020F0502020204030204"/>
                <a:cs typeface="+mn-cs"/>
              </a:rPr>
              <a:t>Attending physician (if entered in the case).</a:t>
            </a:r>
          </a:p>
          <a:p>
            <a:pPr marL="685800" indent="-457200" defTabSz="914400">
              <a:lnSpc>
                <a:spcPct val="100000"/>
              </a:lnSpc>
              <a:spcBef>
                <a:spcPts val="1200"/>
              </a:spcBef>
              <a:buSzTx/>
              <a:defRPr/>
            </a:pPr>
            <a:r>
              <a:rPr lang="en-US" sz="2800" dirty="0">
                <a:solidFill>
                  <a:prstClr val="black"/>
                </a:solidFill>
                <a:latin typeface="Calibri" panose="020F0502020204030204"/>
                <a:cs typeface="+mn-cs"/>
              </a:rPr>
              <a:t>Letters no longer contain PA numbers, but PA number will be available in Atrezzo</a:t>
            </a:r>
            <a:r>
              <a:rPr lang="en-US" sz="1800" dirty="0"/>
              <a:t>.</a:t>
            </a:r>
            <a:endParaRPr lang="en-US" sz="2800" dirty="0">
              <a:solidFill>
                <a:prstClr val="black"/>
              </a:solidFill>
              <a:latin typeface="Calibri" panose="020F0502020204030204"/>
              <a:cs typeface="+mn-cs"/>
            </a:endParaRPr>
          </a:p>
          <a:p>
            <a:pPr marL="1149840" lvl="1" indent="-457200" defTabSz="914400">
              <a:lnSpc>
                <a:spcPct val="100000"/>
              </a:lnSpc>
              <a:spcBef>
                <a:spcPts val="1200"/>
              </a:spcBef>
              <a:buSzTx/>
              <a:defRPr/>
            </a:pPr>
            <a:endParaRPr kumimoji="0" lang="en-US" sz="2602"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9840" lvl="1" indent="-457200" defTabSz="914400">
              <a:lnSpc>
                <a:spcPct val="100000"/>
              </a:lnSpc>
              <a:spcBef>
                <a:spcPts val="1200"/>
              </a:spcBef>
              <a:buSzTx/>
              <a:defRPr/>
            </a:pPr>
            <a:endParaRPr kumimoji="0" lang="en-US" sz="260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23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B4CBE-E777-A126-7C83-CACC4C4EC9F6}"/>
              </a:ext>
            </a:extLst>
          </p:cNvPr>
          <p:cNvSpPr>
            <a:spLocks noGrp="1"/>
          </p:cNvSpPr>
          <p:nvPr>
            <p:ph type="title" idx="4294967295"/>
          </p:nvPr>
        </p:nvSpPr>
        <p:spPr>
          <a:xfrm>
            <a:off x="968375" y="2682875"/>
            <a:ext cx="10255250" cy="1492250"/>
          </a:xfrm>
          <a:prstGeom prst="rect">
            <a:avLst/>
          </a:prstGeom>
          <a:noFill/>
          <a:ln w="38100">
            <a:solidFill>
              <a:schemeClr val="accent1"/>
            </a:solid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99116" rtl="0" eaLnBrk="1" fontAlgn="auto" latinLnBrk="0" hangingPunct="1">
              <a:lnSpc>
                <a:spcPct val="125000"/>
              </a:lnSpc>
              <a:spcBef>
                <a:spcPts val="379"/>
              </a:spcBef>
              <a:spcAft>
                <a:spcPts val="0"/>
              </a:spcAft>
              <a:buClr>
                <a:schemeClr val="accent1"/>
              </a:buClr>
              <a:buSzPct val="125000"/>
              <a:buFont typeface="Arial" panose="020B0604020202020204" pitchFamily="34" charset="0"/>
              <a:buNone/>
              <a:tabLst/>
              <a:defRPr/>
            </a:pPr>
            <a:r>
              <a:rPr kumimoji="0" lang="en-US" sz="4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Pended PA</a:t>
            </a:r>
          </a:p>
        </p:txBody>
      </p:sp>
    </p:spTree>
    <p:extLst>
      <p:ext uri="{BB962C8B-B14F-4D97-AF65-F5344CB8AC3E}">
        <p14:creationId xmlns:p14="http://schemas.microsoft.com/office/powerpoint/2010/main" val="201645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863F19-6A41-1DAB-AEFE-16DB378B7319}"/>
              </a:ext>
            </a:extLst>
          </p:cNvPr>
          <p:cNvSpPr>
            <a:spLocks noGrp="1"/>
          </p:cNvSpPr>
          <p:nvPr>
            <p:ph type="body" sz="quarter" idx="13"/>
          </p:nvPr>
        </p:nvSpPr>
        <p:spPr>
          <a:ln w="38100">
            <a:noFill/>
          </a:ln>
        </p:spPr>
        <p:txBody>
          <a:bodyPr vert="horz" lIns="0" tIns="0" rIns="0" bIns="0" rtlCol="0" anchor="ctr">
            <a:noAutofit/>
          </a:bodyPr>
          <a:lstStyle/>
          <a:p>
            <a:pPr marL="274320" indent="-182880">
              <a:spcBef>
                <a:spcPts val="600"/>
              </a:spcBef>
              <a:buFont typeface="Arial" panose="020B0604020202020204" pitchFamily="34" charset="0"/>
              <a:buChar char="•"/>
            </a:pPr>
            <a:r>
              <a:rPr lang="en-US" sz="2000" b="0" dirty="0"/>
              <a:t>If requested PA has insufficient information for utilization management (UM) team to review, request is pended.</a:t>
            </a:r>
          </a:p>
          <a:p>
            <a:pPr marL="274320" indent="-182880">
              <a:spcBef>
                <a:spcPts val="600"/>
              </a:spcBef>
            </a:pPr>
            <a:r>
              <a:rPr lang="en-US" sz="2000" b="0" cap="none" dirty="0"/>
              <a:t>Turn around time clock is stopped.</a:t>
            </a:r>
            <a:endParaRPr lang="en-US" sz="2000" b="0" dirty="0"/>
          </a:p>
          <a:p>
            <a:pPr marL="274320" indent="-182880">
              <a:spcBef>
                <a:spcPts val="600"/>
              </a:spcBef>
            </a:pPr>
            <a:r>
              <a:rPr lang="en-US" sz="2000" b="0" dirty="0"/>
              <a:t>Clinical reviewer will send a letter and make a note indicating the information that is needed.</a:t>
            </a:r>
          </a:p>
          <a:p>
            <a:pPr marL="274320" indent="-182880">
              <a:spcBef>
                <a:spcPts val="600"/>
              </a:spcBef>
            </a:pPr>
            <a:r>
              <a:rPr lang="en-US" sz="2000" b="0" dirty="0"/>
              <a:t>Required clinical information must be submitted via portal or by fax within 30 calendar days for standard reviews.</a:t>
            </a:r>
          </a:p>
          <a:p>
            <a:pPr marL="274320" indent="-182880">
              <a:spcBef>
                <a:spcPts val="600"/>
              </a:spcBef>
            </a:pPr>
            <a:r>
              <a:rPr lang="en-US" sz="2000" b="0" dirty="0"/>
              <a:t>In portal: Upload documentation (Actions drop down/ Additional Clinical Information) or to fax: 800-261-2774.</a:t>
            </a:r>
          </a:p>
          <a:p>
            <a:pPr marL="274320" indent="-182880">
              <a:spcBef>
                <a:spcPts val="600"/>
              </a:spcBef>
            </a:pPr>
            <a:r>
              <a:rPr lang="en-US" sz="2000" b="0" dirty="0"/>
              <a:t>If requested information is not received within 30 calendar days, request is rejected.</a:t>
            </a:r>
          </a:p>
        </p:txBody>
      </p:sp>
      <p:sp>
        <p:nvSpPr>
          <p:cNvPr id="10" name="Title 9">
            <a:extLst>
              <a:ext uri="{FF2B5EF4-FFF2-40B4-BE49-F238E27FC236}">
                <a16:creationId xmlns:a16="http://schemas.microsoft.com/office/drawing/2014/main" id="{9D8788FA-E9C0-07EC-839A-01601745554F}"/>
              </a:ext>
            </a:extLst>
          </p:cNvPr>
          <p:cNvSpPr>
            <a:spLocks noGrp="1"/>
          </p:cNvSpPr>
          <p:nvPr>
            <p:ph type="title"/>
          </p:nvPr>
        </p:nvSpPr>
        <p:spPr/>
        <p:txBody>
          <a:bodyPr/>
          <a:lstStyle/>
          <a:p>
            <a:pPr marL="91440">
              <a:lnSpc>
                <a:spcPct val="100000"/>
              </a:lnSpc>
              <a:spcBef>
                <a:spcPts val="600"/>
              </a:spcBef>
            </a:pPr>
            <a:r>
              <a:rPr lang="en-US" b="1"/>
              <a:t>Pended Cases</a:t>
            </a:r>
            <a:endParaRPr lang="en-US"/>
          </a:p>
        </p:txBody>
      </p:sp>
    </p:spTree>
    <p:extLst>
      <p:ext uri="{BB962C8B-B14F-4D97-AF65-F5344CB8AC3E}">
        <p14:creationId xmlns:p14="http://schemas.microsoft.com/office/powerpoint/2010/main" val="1523720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B2FC9B-2A28-47BD-4EFD-4EB13DC87906}"/>
              </a:ext>
            </a:extLst>
          </p:cNvPr>
          <p:cNvSpPr>
            <a:spLocks noGrp="1"/>
          </p:cNvSpPr>
          <p:nvPr>
            <p:ph type="title"/>
          </p:nvPr>
        </p:nvSpPr>
        <p:spPr/>
        <p:txBody>
          <a:bodyPr/>
          <a:lstStyle/>
          <a:p>
            <a:r>
              <a:rPr lang="en-US" b="1"/>
              <a:t>Adding Documents to Case</a:t>
            </a:r>
            <a:endParaRPr lang="en-US"/>
          </a:p>
        </p:txBody>
      </p:sp>
      <p:sp>
        <p:nvSpPr>
          <p:cNvPr id="2" name="Text Placeholder 1">
            <a:extLst>
              <a:ext uri="{FF2B5EF4-FFF2-40B4-BE49-F238E27FC236}">
                <a16:creationId xmlns:a16="http://schemas.microsoft.com/office/drawing/2014/main" id="{47FEC313-6F4A-577E-EF38-13EEEBFD07BF}"/>
              </a:ext>
            </a:extLst>
          </p:cNvPr>
          <p:cNvSpPr>
            <a:spLocks noGrp="1"/>
          </p:cNvSpPr>
          <p:nvPr>
            <p:ph type="body" sz="quarter" idx="4294967295"/>
          </p:nvPr>
        </p:nvSpPr>
        <p:spPr>
          <a:xfrm>
            <a:off x="365499" y="1613735"/>
            <a:ext cx="4657763" cy="1807653"/>
          </a:xfrm>
          <a:ln w="38100">
            <a:noFill/>
          </a:ln>
        </p:spPr>
        <p:txBody>
          <a:bodyPr anchor="ctr">
            <a:noAutofit/>
          </a:bodyPr>
          <a:lstStyle/>
          <a:p>
            <a:pPr marL="342900" indent="-342900"/>
            <a:r>
              <a:rPr lang="en-US" sz="2400" b="0">
                <a:solidFill>
                  <a:schemeClr val="tx1"/>
                </a:solidFill>
              </a:rPr>
              <a:t>Select</a:t>
            </a:r>
            <a:r>
              <a:rPr lang="en-US" sz="2400" i="1">
                <a:solidFill>
                  <a:schemeClr val="tx1"/>
                </a:solidFill>
              </a:rPr>
              <a:t> </a:t>
            </a:r>
            <a:r>
              <a:rPr lang="en-US" sz="2400" b="0">
                <a:solidFill>
                  <a:schemeClr val="tx1"/>
                </a:solidFill>
              </a:rPr>
              <a:t>the</a:t>
            </a:r>
            <a:r>
              <a:rPr lang="en-US" sz="2400" i="1">
                <a:solidFill>
                  <a:schemeClr val="tx1"/>
                </a:solidFill>
              </a:rPr>
              <a:t> </a:t>
            </a:r>
            <a:r>
              <a:rPr lang="en-US" sz="2400" b="1" i="1">
                <a:solidFill>
                  <a:schemeClr val="tx1"/>
                </a:solidFill>
              </a:rPr>
              <a:t>ACTIONS</a:t>
            </a:r>
            <a:r>
              <a:rPr lang="en-US" sz="2400" b="1" i="1"/>
              <a:t> </a:t>
            </a:r>
            <a:r>
              <a:rPr lang="en-US" sz="2400" b="0">
                <a:solidFill>
                  <a:schemeClr val="tx1"/>
                </a:solidFill>
              </a:rPr>
              <a:t>drop down. </a:t>
            </a:r>
          </a:p>
          <a:p>
            <a:pPr marL="342900" indent="-342900"/>
            <a:r>
              <a:rPr lang="en-US" sz="2400">
                <a:latin typeface="+mn-lt"/>
              </a:rPr>
              <a:t>The </a:t>
            </a:r>
            <a:r>
              <a:rPr lang="en-US" sz="2400" b="1" i="1">
                <a:latin typeface="+mn-lt"/>
              </a:rPr>
              <a:t>ACTIONS</a:t>
            </a:r>
            <a:r>
              <a:rPr lang="en-US" sz="2400">
                <a:latin typeface="+mn-lt"/>
              </a:rPr>
              <a:t> dropdown can be accessed from the main screen or from within the case.</a:t>
            </a:r>
          </a:p>
          <a:p>
            <a:pPr marL="342900" indent="-342900">
              <a:buFont typeface="Arial" panose="020B0604020202020204" pitchFamily="34" charset="0"/>
              <a:buChar char="•"/>
            </a:pPr>
            <a:endParaRPr lang="en-US" sz="2400" b="0">
              <a:solidFill>
                <a:schemeClr val="tx1"/>
              </a:solidFill>
            </a:endParaRPr>
          </a:p>
        </p:txBody>
      </p:sp>
      <p:pic>
        <p:nvPicPr>
          <p:cNvPr id="3" name="Content Placeholder 13">
            <a:extLst>
              <a:ext uri="{FF2B5EF4-FFF2-40B4-BE49-F238E27FC236}">
                <a16:creationId xmlns:a16="http://schemas.microsoft.com/office/drawing/2014/main" id="{DB3A6323-FB07-7825-101F-2D9EF59FF7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54451" y="1453053"/>
            <a:ext cx="6259615" cy="2689316"/>
          </a:xfrm>
          <a:prstGeom prst="rect">
            <a:avLst/>
          </a:prstGeom>
          <a:ln w="9525">
            <a:solidFill>
              <a:schemeClr val="tx1"/>
            </a:solidFill>
          </a:ln>
        </p:spPr>
      </p:pic>
      <p:pic>
        <p:nvPicPr>
          <p:cNvPr id="5" name="Content Placeholder 16">
            <a:extLst>
              <a:ext uri="{FF2B5EF4-FFF2-40B4-BE49-F238E27FC236}">
                <a16:creationId xmlns:a16="http://schemas.microsoft.com/office/drawing/2014/main" id="{26FDB86E-5EB5-0DAB-7C6B-19D3C16893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5499" y="3743918"/>
            <a:ext cx="6505060" cy="2794766"/>
          </a:xfrm>
          <a:prstGeom prst="rect">
            <a:avLst/>
          </a:prstGeom>
          <a:ln w="12700">
            <a:solidFill>
              <a:schemeClr val="tx1"/>
            </a:solidFill>
          </a:ln>
        </p:spPr>
      </p:pic>
      <p:sp>
        <p:nvSpPr>
          <p:cNvPr id="9" name="Text Placeholder 3">
            <a:extLst>
              <a:ext uri="{FF2B5EF4-FFF2-40B4-BE49-F238E27FC236}">
                <a16:creationId xmlns:a16="http://schemas.microsoft.com/office/drawing/2014/main" id="{044A0B96-55C8-0868-42D9-7133CE71B011}"/>
              </a:ext>
            </a:extLst>
          </p:cNvPr>
          <p:cNvSpPr txBox="1">
            <a:spLocks/>
          </p:cNvSpPr>
          <p:nvPr/>
        </p:nvSpPr>
        <p:spPr>
          <a:xfrm>
            <a:off x="7338951" y="4381995"/>
            <a:ext cx="4349584" cy="1852446"/>
          </a:xfrm>
          <a:prstGeom prst="rect">
            <a:avLst/>
          </a:prstGeom>
          <a:ln w="38100">
            <a:noFill/>
          </a:ln>
        </p:spPr>
        <p:txBody>
          <a:bodyPr vert="horz" lIns="0" tIns="0" rIns="0" bIns="0" rtlCol="0" anchor="ctr">
            <a:no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342900" indent="-342900"/>
            <a:r>
              <a:rPr lang="en-US" sz="2400"/>
              <a:t>Select</a:t>
            </a:r>
            <a:r>
              <a:rPr lang="en-US" sz="2400">
                <a:solidFill>
                  <a:schemeClr val="accent1"/>
                </a:solidFill>
              </a:rPr>
              <a:t> </a:t>
            </a:r>
            <a:r>
              <a:rPr lang="en-US" sz="2400" b="1" i="1"/>
              <a:t>Add Additional Clinical Information</a:t>
            </a:r>
            <a:r>
              <a:rPr lang="en-US" sz="2400" b="1"/>
              <a:t>.</a:t>
            </a:r>
          </a:p>
        </p:txBody>
      </p:sp>
    </p:spTree>
    <p:extLst>
      <p:ext uri="{BB962C8B-B14F-4D97-AF65-F5344CB8AC3E}">
        <p14:creationId xmlns:p14="http://schemas.microsoft.com/office/powerpoint/2010/main" val="590929062"/>
      </p:ext>
    </p:extLst>
  </p:cSld>
  <p:clrMapOvr>
    <a:masterClrMapping/>
  </p:clrMapOvr>
</p:sld>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3B3A53-0056-46D1-8D8E-BED73A58EADA}" vid="{B4DFFA83-DF65-4812-B36E-3C7FAC301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62004E5304F044AB75E915CF8F7686" ma:contentTypeVersion="8" ma:contentTypeDescription="Create a new document." ma:contentTypeScope="" ma:versionID="f4c1a483f966ca39193039597ad5c5b3">
  <xsd:schema xmlns:xsd="http://www.w3.org/2001/XMLSchema" xmlns:xs="http://www.w3.org/2001/XMLSchema" xmlns:p="http://schemas.microsoft.com/office/2006/metadata/properties" xmlns:ns2="2cbe3bb0-7894-46fa-b56c-417ff7abfcc3" xmlns:ns3="8e05150a-9fad-4185-ae28-9b7f77471045" targetNamespace="http://schemas.microsoft.com/office/2006/metadata/properties" ma:root="true" ma:fieldsID="87483eeb557e0de1282f7f345c724abd" ns2:_="" ns3:_="">
    <xsd:import namespace="2cbe3bb0-7894-46fa-b56c-417ff7abfcc3"/>
    <xsd:import namespace="8e05150a-9fad-4185-ae28-9b7f7747104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Updat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e3bb0-7894-46fa-b56c-417ff7abfc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Update" ma:index="13" nillable="true" ma:displayName="Update" ma:description="Provide any updates/SME assignments" ma:format="Dropdown" ma:internalName="Update">
      <xsd:simpleType>
        <xsd:restriction base="dms:Text">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5150a-9fad-4185-ae28-9b7f7747104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pdate xmlns="2cbe3bb0-7894-46fa-b56c-417ff7abfcc3" xsi:nil="true"/>
  </documentManagement>
</p:properties>
</file>

<file path=customXml/itemProps1.xml><?xml version="1.0" encoding="utf-8"?>
<ds:datastoreItem xmlns:ds="http://schemas.openxmlformats.org/officeDocument/2006/customXml" ds:itemID="{E423D33F-AD10-4D1E-942C-22D652AB4B5F}">
  <ds:schemaRefs>
    <ds:schemaRef ds:uri="http://schemas.microsoft.com/sharepoint/v3/contenttype/forms"/>
  </ds:schemaRefs>
</ds:datastoreItem>
</file>

<file path=customXml/itemProps2.xml><?xml version="1.0" encoding="utf-8"?>
<ds:datastoreItem xmlns:ds="http://schemas.openxmlformats.org/officeDocument/2006/customXml" ds:itemID="{EE1F28F9-D1A7-40BC-AF99-6650026D54BF}">
  <ds:schemaRefs>
    <ds:schemaRef ds:uri="2cbe3bb0-7894-46fa-b56c-417ff7abfcc3"/>
    <ds:schemaRef ds:uri="8e05150a-9fad-4185-ae28-9b7f774710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2FC8C9-F6A5-4092-A484-A9039F121E90}">
  <ds:schemaRefs>
    <ds:schemaRef ds:uri="2cbe3bb0-7894-46fa-b56c-417ff7abfcc3"/>
    <ds:schemaRef ds:uri="8e05150a-9fad-4185-ae28-9b7f774710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Acentra Health_012924</Template>
  <TotalTime>3</TotalTime>
  <Words>2114</Words>
  <Application>Microsoft Office PowerPoint</Application>
  <PresentationFormat>Widescreen</PresentationFormat>
  <Paragraphs>238</Paragraphs>
  <Slides>42</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Aptos</vt:lpstr>
      <vt:lpstr>Arial</vt:lpstr>
      <vt:lpstr>Arial </vt:lpstr>
      <vt:lpstr>Avenir Next LT Pro</vt:lpstr>
      <vt:lpstr>Calibri</vt:lpstr>
      <vt:lpstr>Courier New</vt:lpstr>
      <vt:lpstr>Helvetica Neue Medium</vt:lpstr>
      <vt:lpstr>Lato</vt:lpstr>
      <vt:lpstr>Open Sans</vt:lpstr>
      <vt:lpstr>Symbol</vt:lpstr>
      <vt:lpstr>System Font Regular</vt:lpstr>
      <vt:lpstr>Wingdings</vt:lpstr>
      <vt:lpstr>Wingdings 3</vt:lpstr>
      <vt:lpstr>Acentra Health</vt:lpstr>
      <vt:lpstr>PRIOR AUTHORIZATION Next steps after submission</vt:lpstr>
      <vt:lpstr>Topics</vt:lpstr>
      <vt:lpstr> Authorization Review Process</vt:lpstr>
      <vt:lpstr>Turnaround Times</vt:lpstr>
      <vt:lpstr>Review Process Overview</vt:lpstr>
      <vt:lpstr>Letters</vt:lpstr>
      <vt:lpstr>Pended PA</vt:lpstr>
      <vt:lpstr>Pended Cases</vt:lpstr>
      <vt:lpstr>Adding Documents to Case</vt:lpstr>
      <vt:lpstr>Selecting the Correct Request</vt:lpstr>
      <vt:lpstr>Screenshots for Uploading a File</vt:lpstr>
      <vt:lpstr>What Happens Next</vt:lpstr>
      <vt:lpstr>Requests for Additional Units</vt:lpstr>
      <vt:lpstr>Requesting Additional Units</vt:lpstr>
      <vt:lpstr>Additional Unit Requests Process</vt:lpstr>
      <vt:lpstr>Request Process</vt:lpstr>
      <vt:lpstr>Request Process Continued</vt:lpstr>
      <vt:lpstr>Acknowledgement Attestation</vt:lpstr>
      <vt:lpstr>Authorization Revisions</vt:lpstr>
      <vt:lpstr>Transferring PAs Between Providers</vt:lpstr>
      <vt:lpstr>Assuming a PA from Another Provider</vt:lpstr>
      <vt:lpstr>Transferring Outstanding PA’s</vt:lpstr>
      <vt:lpstr>Hoosier HealthWise Member Disenrollment from Managed Care</vt:lpstr>
      <vt:lpstr>Hoosier Healthwise Disenrollments</vt:lpstr>
      <vt:lpstr>Retrospective PAs</vt:lpstr>
      <vt:lpstr>Retrospective Reviews</vt:lpstr>
      <vt:lpstr>PA with Third-Party Liability</vt:lpstr>
      <vt:lpstr>Third-Party Liability (TPL)</vt:lpstr>
      <vt:lpstr>Administrative Review and Appeal Process</vt:lpstr>
      <vt:lpstr>Administrative Review of PA Determinations</vt:lpstr>
      <vt:lpstr>Initiating an Administrative Review</vt:lpstr>
      <vt:lpstr>Submitting an Administrative Review</vt:lpstr>
      <vt:lpstr>Administrative Hearing Appeal Process</vt:lpstr>
      <vt:lpstr>Additional Appeal Process Information</vt:lpstr>
      <vt:lpstr>Submitting an AHA</vt:lpstr>
      <vt:lpstr>Common Denials</vt:lpstr>
      <vt:lpstr>Common Reasons for Denials and Voids</vt:lpstr>
      <vt:lpstr>Helpful Links</vt:lpstr>
      <vt:lpstr>FSSA Resources for Providers</vt:lpstr>
      <vt:lpstr>Acentra Health’s Resources for Providers</vt:lpstr>
      <vt:lpstr>Conclusion and Q&amp;A</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PRIOR AUTHORIZATION What comes after submission?</dc:title>
  <dc:creator>Wendy M. Sprigler</dc:creator>
  <cp:lastModifiedBy>Wendy M. Sprigler</cp:lastModifiedBy>
  <cp:revision>2</cp:revision>
  <dcterms:created xsi:type="dcterms:W3CDTF">2024-07-11T20:01:42Z</dcterms:created>
  <dcterms:modified xsi:type="dcterms:W3CDTF">2024-09-20T14:35:22Z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0x0101003C62004E5304F044AB75E915CF8F7686</vt:lpwstr>
  </property>
</Properties>
</file>